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notesSlides/notesSlide8.xml" ContentType="application/vnd.openxmlformats-officedocument.presentationml.notesSlide+xml"/>
  <Override PartName="/ppt/notesSlides/notesSlide9.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authors.xml" ContentType="application/vnd.ms-powerpoint.auth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72" r:id="rId1"/>
  </p:sldMasterIdLst>
  <p:notesMasterIdLst>
    <p:notesMasterId r:id="rId11"/>
  </p:notesMasterIdLst>
  <p:handoutMasterIdLst>
    <p:handoutMasterId r:id="rId12"/>
  </p:handoutMasterIdLst>
  <p:sldIdLst>
    <p:sldId id="342" r:id="rId2"/>
    <p:sldId id="376" r:id="rId3"/>
    <p:sldId id="385" r:id="rId4"/>
    <p:sldId id="387" r:id="rId5"/>
    <p:sldId id="391" r:id="rId6"/>
    <p:sldId id="392" r:id="rId7"/>
    <p:sldId id="393" r:id="rId8"/>
    <p:sldId id="383" r:id="rId9"/>
    <p:sldId id="390" r:id="rId10"/>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 userDrawn="1">
          <p15:clr>
            <a:srgbClr val="A4A3A4"/>
          </p15:clr>
        </p15:guide>
        <p15:guide id="2" orient="horz" pos="1296" userDrawn="1">
          <p15:clr>
            <a:srgbClr val="A4A3A4"/>
          </p15:clr>
        </p15:guide>
        <p15:guide id="3" pos="3840" userDrawn="1">
          <p15:clr>
            <a:srgbClr val="A4A3A4"/>
          </p15:clr>
        </p15:guide>
        <p15:guide id="4" pos="576" userDrawn="1">
          <p15:clr>
            <a:srgbClr val="A4A3A4"/>
          </p15:clr>
        </p15:guide>
        <p15:guide id="5" orient="horz" pos="2112" userDrawn="1">
          <p15:clr>
            <a:srgbClr val="A4A3A4"/>
          </p15:clr>
        </p15:guide>
      </p15:sldGuideLst>
    </p:ext>
    <p:ext uri="{2D200454-40CA-4A62-9FC3-DE9A4176ACB9}">
      <p15:notesGuideLst xmlns:p15="http://schemas.microsoft.com/office/powerpoint/2012/main">
        <p15:guide id="1" orient="horz" pos="3025" userDrawn="1">
          <p15:clr>
            <a:srgbClr val="A4A3A4"/>
          </p15:clr>
        </p15:guide>
        <p15:guide id="2" pos="2305"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1ABB753-81D2-0D3C-B4EE-607AEDB5B3DC}" name="Naomi Fener" initials="NF" userId="DrppiIQCINGJNEH3sG7wERjG3nJc3qIza2OR0aBKe7k=" providerId="None"/>
  <p188:author id="{E6FE91D4-12E6-A4FB-FE98-A1D8E0168C27}" name="Alberto Gonzalez" initials="AG" userId="Alberto Gonzalez"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65AC"/>
    <a:srgbClr val="34A1DA"/>
    <a:srgbClr val="FFFFFF"/>
    <a:srgbClr val="E5003F"/>
    <a:srgbClr val="4D5B65"/>
    <a:srgbClr val="000000"/>
    <a:srgbClr val="CAE7F6"/>
    <a:srgbClr val="35A2DB"/>
    <a:srgbClr val="709BBF"/>
    <a:srgbClr val="8BA0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2BD2D0-C992-4B1A-9BDD-A18D6BCF57C6}" v="131" dt="2025-10-31T16:54:27.800"/>
    <p1510:client id="{BF97CA34-7BE3-452E-A94F-7B0A78DD6B39}" v="2044" dt="2025-11-01T16:21:45.234"/>
    <p1510:client id="{C26D5BF8-E345-4C70-93C9-0A9BA8700D76}" v="2011" dt="2025-10-30T19:58:59.4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380" y="36"/>
      </p:cViewPr>
      <p:guideLst>
        <p:guide orient="horz" pos="312"/>
        <p:guide orient="horz" pos="1296"/>
        <p:guide pos="3840"/>
        <p:guide pos="576"/>
        <p:guide orient="horz" pos="2112"/>
      </p:guideLst>
    </p:cSldViewPr>
  </p:slideViewPr>
  <p:notesTextViewPr>
    <p:cViewPr>
      <p:scale>
        <a:sx n="1" d="1"/>
        <a:sy n="1" d="1"/>
      </p:scale>
      <p:origin x="0" y="0"/>
    </p:cViewPr>
  </p:notesTextViewPr>
  <p:notesViewPr>
    <p:cSldViewPr snapToGrid="0">
      <p:cViewPr>
        <p:scale>
          <a:sx n="1" d="2"/>
          <a:sy n="1" d="2"/>
        </p:scale>
        <p:origin x="0" y="0"/>
      </p:cViewPr>
      <p:guideLst>
        <p:guide orient="horz" pos="3025"/>
        <p:guide pos="2305"/>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8/10/relationships/authors" Target="authors.xml"/><Relationship Id="rId3" Type="http://schemas.openxmlformats.org/officeDocument/2006/relationships/slide" Target="slides/slide2.xml"/><Relationship Id="rId21"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52" tIns="48327" rIns="96652" bIns="48327" rtlCol="0"/>
          <a:lstStyle>
            <a:lvl1pPr algn="l">
              <a:defRPr sz="1300"/>
            </a:lvl1pPr>
          </a:lstStyle>
          <a:p>
            <a:endParaRPr lang="en-US"/>
          </a:p>
        </p:txBody>
      </p:sp>
      <p:sp>
        <p:nvSpPr>
          <p:cNvPr id="3" name="Date Placeholder 2"/>
          <p:cNvSpPr>
            <a:spLocks noGrp="1"/>
          </p:cNvSpPr>
          <p:nvPr>
            <p:ph type="dt" sz="quarter" idx="1"/>
          </p:nvPr>
        </p:nvSpPr>
        <p:spPr>
          <a:xfrm>
            <a:off x="4143588" y="0"/>
            <a:ext cx="3169920" cy="480060"/>
          </a:xfrm>
          <a:prstGeom prst="rect">
            <a:avLst/>
          </a:prstGeom>
        </p:spPr>
        <p:txBody>
          <a:bodyPr vert="horz" lIns="96652" tIns="48327" rIns="96652" bIns="48327" rtlCol="0"/>
          <a:lstStyle>
            <a:lvl1pPr algn="r">
              <a:defRPr sz="1300"/>
            </a:lvl1pPr>
          </a:lstStyle>
          <a:p>
            <a:fld id="{6871B4AA-BFB5-4A8B-9C50-3F13E57E56E4}" type="datetimeFigureOut">
              <a:rPr lang="en-US" smtClean="0"/>
              <a:pPr/>
              <a:t>11/17/2025</a:t>
            </a:fld>
            <a:endParaRPr lang="en-US"/>
          </a:p>
        </p:txBody>
      </p:sp>
      <p:sp>
        <p:nvSpPr>
          <p:cNvPr id="4" name="Footer Placeholder 3"/>
          <p:cNvSpPr>
            <a:spLocks noGrp="1"/>
          </p:cNvSpPr>
          <p:nvPr>
            <p:ph type="ftr" sz="quarter" idx="2"/>
          </p:nvPr>
        </p:nvSpPr>
        <p:spPr>
          <a:xfrm>
            <a:off x="0" y="9119474"/>
            <a:ext cx="3169920" cy="480060"/>
          </a:xfrm>
          <a:prstGeom prst="rect">
            <a:avLst/>
          </a:prstGeom>
        </p:spPr>
        <p:txBody>
          <a:bodyPr vert="horz" lIns="96652" tIns="48327" rIns="96652" bIns="48327" rtlCol="0" anchor="b"/>
          <a:lstStyle>
            <a:lvl1pPr algn="l">
              <a:defRPr sz="1300"/>
            </a:lvl1pPr>
          </a:lstStyle>
          <a:p>
            <a:r>
              <a:rPr lang="en-US"/>
              <a:t>FamiliesUSA.org</a:t>
            </a:r>
          </a:p>
        </p:txBody>
      </p:sp>
      <p:sp>
        <p:nvSpPr>
          <p:cNvPr id="5" name="Slide Number Placeholder 4"/>
          <p:cNvSpPr>
            <a:spLocks noGrp="1"/>
          </p:cNvSpPr>
          <p:nvPr>
            <p:ph type="sldNum" sz="quarter" idx="3"/>
          </p:nvPr>
        </p:nvSpPr>
        <p:spPr>
          <a:xfrm>
            <a:off x="4143588" y="9119474"/>
            <a:ext cx="3169920" cy="480060"/>
          </a:xfrm>
          <a:prstGeom prst="rect">
            <a:avLst/>
          </a:prstGeom>
        </p:spPr>
        <p:txBody>
          <a:bodyPr vert="horz" lIns="96652" tIns="48327" rIns="96652" bIns="48327" rtlCol="0" anchor="b"/>
          <a:lstStyle>
            <a:lvl1pPr algn="r">
              <a:defRPr sz="1300"/>
            </a:lvl1pPr>
          </a:lstStyle>
          <a:p>
            <a:fld id="{DB104614-B88C-4DA0-8A52-AF27F41E608A}" type="slidenum">
              <a:rPr lang="en-US" smtClean="0"/>
              <a:pPr/>
              <a:t>‹#›</a:t>
            </a:fld>
            <a:endParaRPr lang="en-US"/>
          </a:p>
        </p:txBody>
      </p:sp>
    </p:spTree>
    <p:extLst>
      <p:ext uri="{BB962C8B-B14F-4D97-AF65-F5344CB8AC3E}">
        <p14:creationId xmlns:p14="http://schemas.microsoft.com/office/powerpoint/2010/main" val="3012307948"/>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52" tIns="48327" rIns="96652" bIns="48327" rtlCol="0"/>
          <a:lstStyle>
            <a:lvl1pPr algn="l">
              <a:defRPr sz="1300"/>
            </a:lvl1pPr>
          </a:lstStyle>
          <a:p>
            <a:endParaRPr lang="en-US"/>
          </a:p>
        </p:txBody>
      </p:sp>
      <p:sp>
        <p:nvSpPr>
          <p:cNvPr id="3" name="Date Placeholder 2"/>
          <p:cNvSpPr>
            <a:spLocks noGrp="1"/>
          </p:cNvSpPr>
          <p:nvPr>
            <p:ph type="dt" idx="1"/>
          </p:nvPr>
        </p:nvSpPr>
        <p:spPr>
          <a:xfrm>
            <a:off x="4143588" y="0"/>
            <a:ext cx="3169920" cy="480060"/>
          </a:xfrm>
          <a:prstGeom prst="rect">
            <a:avLst/>
          </a:prstGeom>
        </p:spPr>
        <p:txBody>
          <a:bodyPr vert="horz" lIns="96652" tIns="48327" rIns="96652" bIns="48327" rtlCol="0"/>
          <a:lstStyle>
            <a:lvl1pPr algn="r">
              <a:defRPr sz="1300"/>
            </a:lvl1pPr>
          </a:lstStyle>
          <a:p>
            <a:fld id="{D24B562F-3700-4A40-A08C-EBE54C2C86EF}" type="datetimeFigureOut">
              <a:rPr lang="en-US" smtClean="0"/>
              <a:pPr/>
              <a:t>11/17/2025</a:t>
            </a:fld>
            <a:endParaRPr lang="en-US"/>
          </a:p>
        </p:txBody>
      </p:sp>
      <p:sp>
        <p:nvSpPr>
          <p:cNvPr id="4" name="Slide Image Placeholder 3"/>
          <p:cNvSpPr>
            <a:spLocks noGrp="1" noRot="1" noChangeAspect="1"/>
          </p:cNvSpPr>
          <p:nvPr>
            <p:ph type="sldImg" idx="2"/>
          </p:nvPr>
        </p:nvSpPr>
        <p:spPr>
          <a:xfrm>
            <a:off x="457200" y="719138"/>
            <a:ext cx="6400800" cy="3600450"/>
          </a:xfrm>
          <a:prstGeom prst="rect">
            <a:avLst/>
          </a:prstGeom>
          <a:noFill/>
          <a:ln w="12700">
            <a:solidFill>
              <a:prstClr val="black"/>
            </a:solidFill>
          </a:ln>
        </p:spPr>
        <p:txBody>
          <a:bodyPr vert="horz" lIns="96652" tIns="48327" rIns="96652" bIns="48327" rtlCol="0" anchor="ctr"/>
          <a:lstStyle/>
          <a:p>
            <a:endParaRPr lang="en-US"/>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52" tIns="48327" rIns="96652" bIns="4832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0060"/>
          </a:xfrm>
          <a:prstGeom prst="rect">
            <a:avLst/>
          </a:prstGeom>
        </p:spPr>
        <p:txBody>
          <a:bodyPr vert="horz" lIns="96652" tIns="48327" rIns="96652" bIns="48327" rtlCol="0" anchor="b"/>
          <a:lstStyle>
            <a:lvl1pPr algn="l">
              <a:defRPr sz="1300"/>
            </a:lvl1pPr>
          </a:lstStyle>
          <a:p>
            <a:r>
              <a:rPr lang="en-US"/>
              <a:t>FamiliesUSA.org</a:t>
            </a:r>
          </a:p>
        </p:txBody>
      </p:sp>
      <p:sp>
        <p:nvSpPr>
          <p:cNvPr id="7" name="Slide Number Placeholder 6"/>
          <p:cNvSpPr>
            <a:spLocks noGrp="1"/>
          </p:cNvSpPr>
          <p:nvPr>
            <p:ph type="sldNum" sz="quarter" idx="5"/>
          </p:nvPr>
        </p:nvSpPr>
        <p:spPr>
          <a:xfrm>
            <a:off x="4143588" y="9119474"/>
            <a:ext cx="3169920" cy="480060"/>
          </a:xfrm>
          <a:prstGeom prst="rect">
            <a:avLst/>
          </a:prstGeom>
        </p:spPr>
        <p:txBody>
          <a:bodyPr vert="horz" lIns="96652" tIns="48327" rIns="96652" bIns="48327" rtlCol="0" anchor="b"/>
          <a:lstStyle>
            <a:lvl1pPr algn="r">
              <a:defRPr sz="1300"/>
            </a:lvl1pPr>
          </a:lstStyle>
          <a:p>
            <a:fld id="{51CECAC9-F51C-4923-8A99-5CB11F4BE9EB}" type="slidenum">
              <a:rPr lang="en-US" smtClean="0"/>
              <a:pPr/>
              <a:t>‹#›</a:t>
            </a:fld>
            <a:endParaRPr lang="en-US"/>
          </a:p>
        </p:txBody>
      </p:sp>
    </p:spTree>
    <p:extLst>
      <p:ext uri="{BB962C8B-B14F-4D97-AF65-F5344CB8AC3E}">
        <p14:creationId xmlns:p14="http://schemas.microsoft.com/office/powerpoint/2010/main" val="3159719564"/>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19138"/>
            <a:ext cx="6400800" cy="3600450"/>
          </a:xfrm>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10"/>
          </p:nvPr>
        </p:nvSpPr>
        <p:spPr/>
        <p:txBody>
          <a:bodyPr/>
          <a:lstStyle/>
          <a:p>
            <a:r>
              <a:rPr lang="en-US"/>
              <a:t>FamiliesUSA.org</a:t>
            </a:r>
          </a:p>
        </p:txBody>
      </p:sp>
      <p:sp>
        <p:nvSpPr>
          <p:cNvPr id="5" name="Slide Number Placeholder 4"/>
          <p:cNvSpPr>
            <a:spLocks noGrp="1"/>
          </p:cNvSpPr>
          <p:nvPr>
            <p:ph type="sldNum" sz="quarter" idx="11"/>
          </p:nvPr>
        </p:nvSpPr>
        <p:spPr/>
        <p:txBody>
          <a:bodyPr/>
          <a:lstStyle/>
          <a:p>
            <a:fld id="{51CECAC9-F51C-4923-8A99-5CB11F4BE9EB}" type="slidenum">
              <a:rPr lang="en-US" smtClean="0"/>
              <a:pPr/>
              <a:t>0</a:t>
            </a:fld>
            <a:endParaRPr lang="en-US"/>
          </a:p>
        </p:txBody>
      </p:sp>
    </p:spTree>
    <p:extLst>
      <p:ext uri="{BB962C8B-B14F-4D97-AF65-F5344CB8AC3E}">
        <p14:creationId xmlns:p14="http://schemas.microsoft.com/office/powerpoint/2010/main" val="592289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4"/>
          </p:nvPr>
        </p:nvSpPr>
        <p:spPr/>
        <p:txBody>
          <a:bodyPr/>
          <a:lstStyle/>
          <a:p>
            <a:r>
              <a:rPr lang="en-US"/>
              <a:t>FamiliesUSA.org</a:t>
            </a:r>
          </a:p>
        </p:txBody>
      </p:sp>
      <p:sp>
        <p:nvSpPr>
          <p:cNvPr id="5" name="Slide Number Placeholder 4"/>
          <p:cNvSpPr>
            <a:spLocks noGrp="1"/>
          </p:cNvSpPr>
          <p:nvPr>
            <p:ph type="sldNum" sz="quarter" idx="5"/>
          </p:nvPr>
        </p:nvSpPr>
        <p:spPr/>
        <p:txBody>
          <a:bodyPr/>
          <a:lstStyle/>
          <a:p>
            <a:fld id="{51CECAC9-F51C-4923-8A99-5CB11F4BE9EB}" type="slidenum">
              <a:rPr lang="en-US" smtClean="0"/>
              <a:pPr/>
              <a:t>1</a:t>
            </a:fld>
            <a:endParaRPr lang="en-US"/>
          </a:p>
        </p:txBody>
      </p:sp>
    </p:spTree>
    <p:extLst>
      <p:ext uri="{BB962C8B-B14F-4D97-AF65-F5344CB8AC3E}">
        <p14:creationId xmlns:p14="http://schemas.microsoft.com/office/powerpoint/2010/main" val="1051927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958B0A-DE3F-1032-0428-F233C2B918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4DFEB3-C78E-E2E8-A762-071E5B88B0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058D1-A098-722A-2E1A-A1F217030C98}"/>
              </a:ext>
            </a:extLst>
          </p:cNvPr>
          <p:cNvSpPr>
            <a:spLocks noGrp="1"/>
          </p:cNvSpPr>
          <p:nvPr>
            <p:ph type="body" idx="1"/>
          </p:nvPr>
        </p:nvSpPr>
        <p:spPr/>
        <p:txBody>
          <a:bodyPr>
            <a:normAutofit/>
          </a:bodyPr>
          <a:lstStyle/>
          <a:p>
            <a:endParaRPr lang="en-US">
              <a:ea typeface="Calibri"/>
              <a:cs typeface="Calibri"/>
            </a:endParaRPr>
          </a:p>
        </p:txBody>
      </p:sp>
      <p:sp>
        <p:nvSpPr>
          <p:cNvPr id="4" name="Footer Placeholder 3">
            <a:extLst>
              <a:ext uri="{FF2B5EF4-FFF2-40B4-BE49-F238E27FC236}">
                <a16:creationId xmlns:a16="http://schemas.microsoft.com/office/drawing/2014/main" id="{14F63F9E-B82F-FEA2-D148-DC49059D4047}"/>
              </a:ext>
            </a:extLst>
          </p:cNvPr>
          <p:cNvSpPr>
            <a:spLocks noGrp="1"/>
          </p:cNvSpPr>
          <p:nvPr>
            <p:ph type="ftr" sz="quarter" idx="4"/>
          </p:nvPr>
        </p:nvSpPr>
        <p:spPr/>
        <p:txBody>
          <a:bodyPr/>
          <a:lstStyle/>
          <a:p>
            <a:r>
              <a:rPr lang="en-US"/>
              <a:t>FamiliesUSA.org</a:t>
            </a:r>
          </a:p>
        </p:txBody>
      </p:sp>
      <p:sp>
        <p:nvSpPr>
          <p:cNvPr id="5" name="Slide Number Placeholder 4">
            <a:extLst>
              <a:ext uri="{FF2B5EF4-FFF2-40B4-BE49-F238E27FC236}">
                <a16:creationId xmlns:a16="http://schemas.microsoft.com/office/drawing/2014/main" id="{060EA5DE-1606-0377-4636-61FAD1E18486}"/>
              </a:ext>
            </a:extLst>
          </p:cNvPr>
          <p:cNvSpPr>
            <a:spLocks noGrp="1"/>
          </p:cNvSpPr>
          <p:nvPr>
            <p:ph type="sldNum" sz="quarter" idx="5"/>
          </p:nvPr>
        </p:nvSpPr>
        <p:spPr/>
        <p:txBody>
          <a:bodyPr/>
          <a:lstStyle/>
          <a:p>
            <a:fld id="{51CECAC9-F51C-4923-8A99-5CB11F4BE9EB}" type="slidenum">
              <a:rPr lang="en-US" smtClean="0"/>
              <a:pPr/>
              <a:t>2</a:t>
            </a:fld>
            <a:endParaRPr lang="en-US"/>
          </a:p>
        </p:txBody>
      </p:sp>
    </p:spTree>
    <p:extLst>
      <p:ext uri="{BB962C8B-B14F-4D97-AF65-F5344CB8AC3E}">
        <p14:creationId xmlns:p14="http://schemas.microsoft.com/office/powerpoint/2010/main" val="22774542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D55DC-BCA0-D54B-31AB-D3B6DF3454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D3E568-9A0F-AA0A-77F6-BEF3D6A165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D7DC14-45C2-BA5B-7BD7-58F7F99B1DE6}"/>
              </a:ext>
            </a:extLst>
          </p:cNvPr>
          <p:cNvSpPr>
            <a:spLocks noGrp="1"/>
          </p:cNvSpPr>
          <p:nvPr>
            <p:ph type="body" idx="1"/>
          </p:nvPr>
        </p:nvSpPr>
        <p:spPr/>
        <p:txBody>
          <a:bodyPr>
            <a:normAutofit/>
          </a:bodyPr>
          <a:lstStyle/>
          <a:p>
            <a:endParaRPr lang="en-US" b="1">
              <a:ea typeface="Calibri"/>
              <a:cs typeface="Calibri"/>
            </a:endParaRPr>
          </a:p>
        </p:txBody>
      </p:sp>
      <p:sp>
        <p:nvSpPr>
          <p:cNvPr id="4" name="Footer Placeholder 3">
            <a:extLst>
              <a:ext uri="{FF2B5EF4-FFF2-40B4-BE49-F238E27FC236}">
                <a16:creationId xmlns:a16="http://schemas.microsoft.com/office/drawing/2014/main" id="{0589FEA0-BDD7-36DB-1EA1-F7C01665C666}"/>
              </a:ext>
            </a:extLst>
          </p:cNvPr>
          <p:cNvSpPr>
            <a:spLocks noGrp="1"/>
          </p:cNvSpPr>
          <p:nvPr>
            <p:ph type="ftr" sz="quarter" idx="4"/>
          </p:nvPr>
        </p:nvSpPr>
        <p:spPr/>
        <p:txBody>
          <a:bodyPr/>
          <a:lstStyle/>
          <a:p>
            <a:r>
              <a:rPr lang="en-US"/>
              <a:t>FamiliesUSA.org</a:t>
            </a:r>
          </a:p>
        </p:txBody>
      </p:sp>
      <p:sp>
        <p:nvSpPr>
          <p:cNvPr id="5" name="Slide Number Placeholder 4">
            <a:extLst>
              <a:ext uri="{FF2B5EF4-FFF2-40B4-BE49-F238E27FC236}">
                <a16:creationId xmlns:a16="http://schemas.microsoft.com/office/drawing/2014/main" id="{A2C03935-46D2-89E9-E17E-E5682DA942BF}"/>
              </a:ext>
            </a:extLst>
          </p:cNvPr>
          <p:cNvSpPr>
            <a:spLocks noGrp="1"/>
          </p:cNvSpPr>
          <p:nvPr>
            <p:ph type="sldNum" sz="quarter" idx="5"/>
          </p:nvPr>
        </p:nvSpPr>
        <p:spPr/>
        <p:txBody>
          <a:bodyPr/>
          <a:lstStyle/>
          <a:p>
            <a:fld id="{51CECAC9-F51C-4923-8A99-5CB11F4BE9EB}" type="slidenum">
              <a:rPr lang="en-US" smtClean="0"/>
              <a:pPr/>
              <a:t>3</a:t>
            </a:fld>
            <a:endParaRPr lang="en-US"/>
          </a:p>
        </p:txBody>
      </p:sp>
    </p:spTree>
    <p:extLst>
      <p:ext uri="{BB962C8B-B14F-4D97-AF65-F5344CB8AC3E}">
        <p14:creationId xmlns:p14="http://schemas.microsoft.com/office/powerpoint/2010/main" val="2422638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9366B-1AAB-2598-9887-00C495688C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5AAD44-B0A3-538F-B4BD-F8B1F83E2F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AC106B-E954-513E-CD10-0039C33122F2}"/>
              </a:ext>
            </a:extLst>
          </p:cNvPr>
          <p:cNvSpPr>
            <a:spLocks noGrp="1"/>
          </p:cNvSpPr>
          <p:nvPr>
            <p:ph type="body" idx="1"/>
          </p:nvPr>
        </p:nvSpPr>
        <p:spPr/>
        <p:txBody>
          <a:bodyPr/>
          <a:lstStyle/>
          <a:p>
            <a:endParaRPr lang="en-US"/>
          </a:p>
        </p:txBody>
      </p:sp>
      <p:sp>
        <p:nvSpPr>
          <p:cNvPr id="4" name="Footer Placeholder 3">
            <a:extLst>
              <a:ext uri="{FF2B5EF4-FFF2-40B4-BE49-F238E27FC236}">
                <a16:creationId xmlns:a16="http://schemas.microsoft.com/office/drawing/2014/main" id="{9B25C59F-C30B-A3E9-25E2-5529C41C06AC}"/>
              </a:ext>
            </a:extLst>
          </p:cNvPr>
          <p:cNvSpPr>
            <a:spLocks noGrp="1"/>
          </p:cNvSpPr>
          <p:nvPr>
            <p:ph type="ftr" sz="quarter" idx="4"/>
          </p:nvPr>
        </p:nvSpPr>
        <p:spPr/>
        <p:txBody>
          <a:bodyPr/>
          <a:lstStyle/>
          <a:p>
            <a:r>
              <a:rPr lang="en-US"/>
              <a:t>FamiliesUSA.org</a:t>
            </a:r>
          </a:p>
        </p:txBody>
      </p:sp>
      <p:sp>
        <p:nvSpPr>
          <p:cNvPr id="5" name="Slide Number Placeholder 4">
            <a:extLst>
              <a:ext uri="{FF2B5EF4-FFF2-40B4-BE49-F238E27FC236}">
                <a16:creationId xmlns:a16="http://schemas.microsoft.com/office/drawing/2014/main" id="{DB03F478-2ED8-E0EC-AC7C-C5341A0FC785}"/>
              </a:ext>
            </a:extLst>
          </p:cNvPr>
          <p:cNvSpPr>
            <a:spLocks noGrp="1"/>
          </p:cNvSpPr>
          <p:nvPr>
            <p:ph type="sldNum" sz="quarter" idx="5"/>
          </p:nvPr>
        </p:nvSpPr>
        <p:spPr/>
        <p:txBody>
          <a:bodyPr/>
          <a:lstStyle/>
          <a:p>
            <a:fld id="{51CECAC9-F51C-4923-8A99-5CB11F4BE9EB}" type="slidenum">
              <a:rPr lang="en-US" smtClean="0"/>
              <a:pPr/>
              <a:t>4</a:t>
            </a:fld>
            <a:endParaRPr lang="en-US"/>
          </a:p>
        </p:txBody>
      </p:sp>
    </p:spTree>
    <p:extLst>
      <p:ext uri="{BB962C8B-B14F-4D97-AF65-F5344CB8AC3E}">
        <p14:creationId xmlns:p14="http://schemas.microsoft.com/office/powerpoint/2010/main" val="32945726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5AB08-D973-0A97-8BF7-5937F6A1CC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685C91-12CB-FF9E-7EF0-4DB57E9227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FEB75F-E379-1E47-37DC-A681499D4421}"/>
              </a:ext>
            </a:extLst>
          </p:cNvPr>
          <p:cNvSpPr>
            <a:spLocks noGrp="1"/>
          </p:cNvSpPr>
          <p:nvPr>
            <p:ph type="body" idx="1"/>
          </p:nvPr>
        </p:nvSpPr>
        <p:spPr/>
        <p:txBody>
          <a:bodyPr/>
          <a:lstStyle/>
          <a:p>
            <a:endParaRPr lang="en-US"/>
          </a:p>
        </p:txBody>
      </p:sp>
      <p:sp>
        <p:nvSpPr>
          <p:cNvPr id="4" name="Footer Placeholder 3">
            <a:extLst>
              <a:ext uri="{FF2B5EF4-FFF2-40B4-BE49-F238E27FC236}">
                <a16:creationId xmlns:a16="http://schemas.microsoft.com/office/drawing/2014/main" id="{A19A8B43-5516-6DB2-C953-F806A6DA1BB5}"/>
              </a:ext>
            </a:extLst>
          </p:cNvPr>
          <p:cNvSpPr>
            <a:spLocks noGrp="1"/>
          </p:cNvSpPr>
          <p:nvPr>
            <p:ph type="ftr" sz="quarter" idx="4"/>
          </p:nvPr>
        </p:nvSpPr>
        <p:spPr/>
        <p:txBody>
          <a:bodyPr/>
          <a:lstStyle/>
          <a:p>
            <a:r>
              <a:rPr lang="en-US"/>
              <a:t>FamiliesUSA.org</a:t>
            </a:r>
          </a:p>
        </p:txBody>
      </p:sp>
      <p:sp>
        <p:nvSpPr>
          <p:cNvPr id="5" name="Slide Number Placeholder 4">
            <a:extLst>
              <a:ext uri="{FF2B5EF4-FFF2-40B4-BE49-F238E27FC236}">
                <a16:creationId xmlns:a16="http://schemas.microsoft.com/office/drawing/2014/main" id="{F9A7411C-0FC2-BBBE-A12B-92408002B159}"/>
              </a:ext>
            </a:extLst>
          </p:cNvPr>
          <p:cNvSpPr>
            <a:spLocks noGrp="1"/>
          </p:cNvSpPr>
          <p:nvPr>
            <p:ph type="sldNum" sz="quarter" idx="5"/>
          </p:nvPr>
        </p:nvSpPr>
        <p:spPr/>
        <p:txBody>
          <a:bodyPr/>
          <a:lstStyle/>
          <a:p>
            <a:fld id="{51CECAC9-F51C-4923-8A99-5CB11F4BE9EB}" type="slidenum">
              <a:rPr lang="en-US" smtClean="0"/>
              <a:pPr/>
              <a:t>5</a:t>
            </a:fld>
            <a:endParaRPr lang="en-US"/>
          </a:p>
        </p:txBody>
      </p:sp>
    </p:spTree>
    <p:extLst>
      <p:ext uri="{BB962C8B-B14F-4D97-AF65-F5344CB8AC3E}">
        <p14:creationId xmlns:p14="http://schemas.microsoft.com/office/powerpoint/2010/main" val="10772485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2DF14-0364-8AB2-A67A-872C28781B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DD6750-6694-8C84-3EEF-B7B508CDEF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DD3BEF-9634-37A3-AF23-72A9482F2D5A}"/>
              </a:ext>
            </a:extLst>
          </p:cNvPr>
          <p:cNvSpPr>
            <a:spLocks noGrp="1"/>
          </p:cNvSpPr>
          <p:nvPr>
            <p:ph type="body" idx="1"/>
          </p:nvPr>
        </p:nvSpPr>
        <p:spPr/>
        <p:txBody>
          <a:bodyPr/>
          <a:lstStyle/>
          <a:p>
            <a:endParaRPr lang="en-US"/>
          </a:p>
        </p:txBody>
      </p:sp>
      <p:sp>
        <p:nvSpPr>
          <p:cNvPr id="4" name="Footer Placeholder 3">
            <a:extLst>
              <a:ext uri="{FF2B5EF4-FFF2-40B4-BE49-F238E27FC236}">
                <a16:creationId xmlns:a16="http://schemas.microsoft.com/office/drawing/2014/main" id="{64B679C9-396B-89EB-8F57-02F9AA2C286D}"/>
              </a:ext>
            </a:extLst>
          </p:cNvPr>
          <p:cNvSpPr>
            <a:spLocks noGrp="1"/>
          </p:cNvSpPr>
          <p:nvPr>
            <p:ph type="ftr" sz="quarter" idx="4"/>
          </p:nvPr>
        </p:nvSpPr>
        <p:spPr/>
        <p:txBody>
          <a:bodyPr/>
          <a:lstStyle/>
          <a:p>
            <a:r>
              <a:rPr lang="en-US"/>
              <a:t>FamiliesUSA.org</a:t>
            </a:r>
          </a:p>
        </p:txBody>
      </p:sp>
      <p:sp>
        <p:nvSpPr>
          <p:cNvPr id="5" name="Slide Number Placeholder 4">
            <a:extLst>
              <a:ext uri="{FF2B5EF4-FFF2-40B4-BE49-F238E27FC236}">
                <a16:creationId xmlns:a16="http://schemas.microsoft.com/office/drawing/2014/main" id="{948D5B54-E27C-3F64-837C-76490F5D4123}"/>
              </a:ext>
            </a:extLst>
          </p:cNvPr>
          <p:cNvSpPr>
            <a:spLocks noGrp="1"/>
          </p:cNvSpPr>
          <p:nvPr>
            <p:ph type="sldNum" sz="quarter" idx="5"/>
          </p:nvPr>
        </p:nvSpPr>
        <p:spPr/>
        <p:txBody>
          <a:bodyPr/>
          <a:lstStyle/>
          <a:p>
            <a:fld id="{51CECAC9-F51C-4923-8A99-5CB11F4BE9EB}" type="slidenum">
              <a:rPr lang="en-US" smtClean="0"/>
              <a:pPr/>
              <a:t>6</a:t>
            </a:fld>
            <a:endParaRPr lang="en-US"/>
          </a:p>
        </p:txBody>
      </p:sp>
    </p:spTree>
    <p:extLst>
      <p:ext uri="{BB962C8B-B14F-4D97-AF65-F5344CB8AC3E}">
        <p14:creationId xmlns:p14="http://schemas.microsoft.com/office/powerpoint/2010/main" val="20323109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E048C4-45A8-DA8B-2161-36C69A78A1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397C12-9DB2-0B9D-2A74-9B1EF0C8B5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7ED390-4987-B6B7-01F7-0B4B29362BCA}"/>
              </a:ext>
            </a:extLst>
          </p:cNvPr>
          <p:cNvSpPr>
            <a:spLocks noGrp="1"/>
          </p:cNvSpPr>
          <p:nvPr>
            <p:ph type="body" idx="1"/>
          </p:nvPr>
        </p:nvSpPr>
        <p:spPr/>
        <p:txBody>
          <a:bodyPr/>
          <a:lstStyle/>
          <a:p>
            <a:endParaRPr lang="en-US">
              <a:ea typeface="Calibri"/>
              <a:cs typeface="Calibri"/>
            </a:endParaRPr>
          </a:p>
        </p:txBody>
      </p:sp>
      <p:sp>
        <p:nvSpPr>
          <p:cNvPr id="4" name="Footer Placeholder 3">
            <a:extLst>
              <a:ext uri="{FF2B5EF4-FFF2-40B4-BE49-F238E27FC236}">
                <a16:creationId xmlns:a16="http://schemas.microsoft.com/office/drawing/2014/main" id="{F8513778-1160-EEED-1640-D03A12EDBB20}"/>
              </a:ext>
            </a:extLst>
          </p:cNvPr>
          <p:cNvSpPr>
            <a:spLocks noGrp="1"/>
          </p:cNvSpPr>
          <p:nvPr>
            <p:ph type="ftr" sz="quarter" idx="4"/>
          </p:nvPr>
        </p:nvSpPr>
        <p:spPr/>
        <p:txBody>
          <a:bodyPr/>
          <a:lstStyle/>
          <a:p>
            <a:r>
              <a:rPr lang="en-US"/>
              <a:t>FamiliesUSA.org</a:t>
            </a:r>
          </a:p>
        </p:txBody>
      </p:sp>
      <p:sp>
        <p:nvSpPr>
          <p:cNvPr id="5" name="Slide Number Placeholder 4">
            <a:extLst>
              <a:ext uri="{FF2B5EF4-FFF2-40B4-BE49-F238E27FC236}">
                <a16:creationId xmlns:a16="http://schemas.microsoft.com/office/drawing/2014/main" id="{F240BEB3-C8E9-0626-9693-2DDF4281DA36}"/>
              </a:ext>
            </a:extLst>
          </p:cNvPr>
          <p:cNvSpPr>
            <a:spLocks noGrp="1"/>
          </p:cNvSpPr>
          <p:nvPr>
            <p:ph type="sldNum" sz="quarter" idx="5"/>
          </p:nvPr>
        </p:nvSpPr>
        <p:spPr/>
        <p:txBody>
          <a:bodyPr/>
          <a:lstStyle/>
          <a:p>
            <a:fld id="{51CECAC9-F51C-4923-8A99-5CB11F4BE9EB}" type="slidenum">
              <a:rPr lang="en-US" smtClean="0"/>
              <a:pPr/>
              <a:t>7</a:t>
            </a:fld>
            <a:endParaRPr lang="en-US"/>
          </a:p>
        </p:txBody>
      </p:sp>
    </p:spTree>
    <p:extLst>
      <p:ext uri="{BB962C8B-B14F-4D97-AF65-F5344CB8AC3E}">
        <p14:creationId xmlns:p14="http://schemas.microsoft.com/office/powerpoint/2010/main" val="39899300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DAF55A-01DD-5D9C-EE10-F76E83815B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ACF606-686E-1054-14C3-FC8577B38C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16CFCA-021B-2BB9-FAC8-A7FBBFB67E33}"/>
              </a:ext>
            </a:extLst>
          </p:cNvPr>
          <p:cNvSpPr>
            <a:spLocks noGrp="1"/>
          </p:cNvSpPr>
          <p:nvPr>
            <p:ph type="body" idx="1"/>
          </p:nvPr>
        </p:nvSpPr>
        <p:spPr/>
        <p:txBody>
          <a:bodyPr/>
          <a:lstStyle/>
          <a:p>
            <a:endParaRPr lang="en-US"/>
          </a:p>
        </p:txBody>
      </p:sp>
      <p:sp>
        <p:nvSpPr>
          <p:cNvPr id="4" name="Footer Placeholder 3">
            <a:extLst>
              <a:ext uri="{FF2B5EF4-FFF2-40B4-BE49-F238E27FC236}">
                <a16:creationId xmlns:a16="http://schemas.microsoft.com/office/drawing/2014/main" id="{2C09A495-B2C1-3770-122B-29C9AE3C4C92}"/>
              </a:ext>
            </a:extLst>
          </p:cNvPr>
          <p:cNvSpPr>
            <a:spLocks noGrp="1"/>
          </p:cNvSpPr>
          <p:nvPr>
            <p:ph type="ftr" sz="quarter" idx="4"/>
          </p:nvPr>
        </p:nvSpPr>
        <p:spPr/>
        <p:txBody>
          <a:bodyPr/>
          <a:lstStyle/>
          <a:p>
            <a:r>
              <a:rPr lang="en-US"/>
              <a:t>FamiliesUSA.org</a:t>
            </a:r>
          </a:p>
        </p:txBody>
      </p:sp>
      <p:sp>
        <p:nvSpPr>
          <p:cNvPr id="5" name="Slide Number Placeholder 4">
            <a:extLst>
              <a:ext uri="{FF2B5EF4-FFF2-40B4-BE49-F238E27FC236}">
                <a16:creationId xmlns:a16="http://schemas.microsoft.com/office/drawing/2014/main" id="{AE2DDBA6-A667-7A4F-5157-BD30A691852C}"/>
              </a:ext>
            </a:extLst>
          </p:cNvPr>
          <p:cNvSpPr>
            <a:spLocks noGrp="1"/>
          </p:cNvSpPr>
          <p:nvPr>
            <p:ph type="sldNum" sz="quarter" idx="5"/>
          </p:nvPr>
        </p:nvSpPr>
        <p:spPr/>
        <p:txBody>
          <a:bodyPr/>
          <a:lstStyle/>
          <a:p>
            <a:fld id="{51CECAC9-F51C-4923-8A99-5CB11F4BE9EB}" type="slidenum">
              <a:rPr lang="en-US" smtClean="0"/>
              <a:pPr/>
              <a:t>8</a:t>
            </a:fld>
            <a:endParaRPr lang="en-US"/>
          </a:p>
        </p:txBody>
      </p:sp>
    </p:spTree>
    <p:extLst>
      <p:ext uri="{BB962C8B-B14F-4D97-AF65-F5344CB8AC3E}">
        <p14:creationId xmlns:p14="http://schemas.microsoft.com/office/powerpoint/2010/main" val="161356542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3C1375C-0EB3-F645-B615-76AF931F0937}"/>
              </a:ext>
            </a:extLst>
          </p:cNvPr>
          <p:cNvSpPr/>
          <p:nvPr userDrawn="1"/>
        </p:nvSpPr>
        <p:spPr>
          <a:xfrm>
            <a:off x="0" y="4633449"/>
            <a:ext cx="12192000" cy="2224551"/>
          </a:xfrm>
          <a:prstGeom prst="rect">
            <a:avLst/>
          </a:prstGeom>
          <a:solidFill>
            <a:srgbClr val="34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3C97C7"/>
              </a:solidFill>
            </a:endParaRPr>
          </a:p>
        </p:txBody>
      </p:sp>
      <p:sp>
        <p:nvSpPr>
          <p:cNvPr id="12" name="Text Placeholder 11">
            <a:extLst>
              <a:ext uri="{FF2B5EF4-FFF2-40B4-BE49-F238E27FC236}">
                <a16:creationId xmlns:a16="http://schemas.microsoft.com/office/drawing/2014/main" id="{34169B84-C1E6-D74A-9BEB-DAB0C5D82658}"/>
              </a:ext>
            </a:extLst>
          </p:cNvPr>
          <p:cNvSpPr>
            <a:spLocks noGrp="1"/>
          </p:cNvSpPr>
          <p:nvPr>
            <p:ph type="body" sz="quarter" idx="10"/>
          </p:nvPr>
        </p:nvSpPr>
        <p:spPr>
          <a:xfrm>
            <a:off x="0" y="2093495"/>
            <a:ext cx="12192000" cy="1406061"/>
          </a:xfrm>
        </p:spPr>
        <p:txBody>
          <a:bodyPr>
            <a:normAutofit/>
          </a:bodyPr>
          <a:lstStyle>
            <a:lvl1pPr marL="0" indent="0" algn="ctr">
              <a:lnSpc>
                <a:spcPct val="100000"/>
              </a:lnSpc>
              <a:spcBef>
                <a:spcPts val="0"/>
              </a:spcBef>
              <a:buNone/>
              <a:defRPr sz="1800" b="1"/>
            </a:lvl1pPr>
          </a:lstStyle>
          <a:p>
            <a:pPr lvl="0"/>
            <a:r>
              <a:rPr lang="en-US"/>
              <a:t>Click to edit Master text styles</a:t>
            </a:r>
          </a:p>
        </p:txBody>
      </p:sp>
      <p:pic>
        <p:nvPicPr>
          <p:cNvPr id="6" name="Picture 5">
            <a:extLst>
              <a:ext uri="{FF2B5EF4-FFF2-40B4-BE49-F238E27FC236}">
                <a16:creationId xmlns:a16="http://schemas.microsoft.com/office/drawing/2014/main" id="{C1E07BBD-123C-F94B-A54C-9B5B4408B00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096456" y="707950"/>
            <a:ext cx="3999089" cy="892700"/>
          </a:xfrm>
          <a:prstGeom prst="rect">
            <a:avLst/>
          </a:prstGeom>
        </p:spPr>
      </p:pic>
      <p:pic>
        <p:nvPicPr>
          <p:cNvPr id="5" name="Picture 4">
            <a:extLst>
              <a:ext uri="{FF2B5EF4-FFF2-40B4-BE49-F238E27FC236}">
                <a16:creationId xmlns:a16="http://schemas.microsoft.com/office/drawing/2014/main" id="{D2D226B6-5110-7B43-B7B3-AA7229F5FB8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3992401"/>
            <a:ext cx="12192000" cy="641048"/>
          </a:xfrm>
          <a:prstGeom prst="rect">
            <a:avLst/>
          </a:prstGeom>
        </p:spPr>
      </p:pic>
      <p:sp>
        <p:nvSpPr>
          <p:cNvPr id="8" name="TextBox 7">
            <a:extLst>
              <a:ext uri="{FF2B5EF4-FFF2-40B4-BE49-F238E27FC236}">
                <a16:creationId xmlns:a16="http://schemas.microsoft.com/office/drawing/2014/main" id="{63239338-F1A7-1248-8707-BEDE5D63ABF6}"/>
              </a:ext>
            </a:extLst>
          </p:cNvPr>
          <p:cNvSpPr txBox="1"/>
          <p:nvPr userDrawn="1"/>
        </p:nvSpPr>
        <p:spPr>
          <a:xfrm>
            <a:off x="0" y="5422558"/>
            <a:ext cx="12191999" cy="646331"/>
          </a:xfrm>
          <a:prstGeom prst="rect">
            <a:avLst/>
          </a:prstGeom>
          <a:noFill/>
        </p:spPr>
        <p:txBody>
          <a:bodyPr wrap="square" rtlCol="0">
            <a:spAutoFit/>
          </a:bodyPr>
          <a:lstStyle/>
          <a:p>
            <a:pPr algn="ctr"/>
            <a:r>
              <a:rPr lang="en-US" sz="1800" i="1">
                <a:solidFill>
                  <a:schemeClr val="bg1"/>
                </a:solidFill>
                <a:latin typeface="MetaOT-BoldIta" panose="020B0604030101020102" pitchFamily="34" charset="77"/>
              </a:rPr>
              <a:t>Dedicated to creating a nation where the best health and </a:t>
            </a:r>
          </a:p>
          <a:p>
            <a:pPr algn="ctr"/>
            <a:r>
              <a:rPr lang="en-US" sz="1800" i="1">
                <a:solidFill>
                  <a:schemeClr val="bg1"/>
                </a:solidFill>
                <a:latin typeface="MetaOT-BoldIta" panose="020B0604030101020102" pitchFamily="34" charset="77"/>
              </a:rPr>
              <a:t>health care are equally accessible and affordable to all</a:t>
            </a:r>
            <a:endParaRPr lang="en-US"/>
          </a:p>
        </p:txBody>
      </p:sp>
    </p:spTree>
    <p:extLst>
      <p:ext uri="{BB962C8B-B14F-4D97-AF65-F5344CB8AC3E}">
        <p14:creationId xmlns:p14="http://schemas.microsoft.com/office/powerpoint/2010/main" val="1939516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74F3F06-E8D0-8C46-B22D-B93FFF006387}"/>
              </a:ext>
            </a:extLst>
          </p:cNvPr>
          <p:cNvSpPr/>
          <p:nvPr/>
        </p:nvSpPr>
        <p:spPr>
          <a:xfrm>
            <a:off x="0" y="0"/>
            <a:ext cx="12192000" cy="6858000"/>
          </a:xfrm>
          <a:prstGeom prst="rect">
            <a:avLst/>
          </a:prstGeom>
          <a:solidFill>
            <a:srgbClr val="34A1D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a:solidFill>
                <a:srgbClr val="FF0000"/>
              </a:solidFill>
            </a:endParaRPr>
          </a:p>
        </p:txBody>
      </p:sp>
      <p:sp>
        <p:nvSpPr>
          <p:cNvPr id="6" name="Text Placeholder 8">
            <a:extLst>
              <a:ext uri="{FF2B5EF4-FFF2-40B4-BE49-F238E27FC236}">
                <a16:creationId xmlns:a16="http://schemas.microsoft.com/office/drawing/2014/main" id="{0A290B2A-335D-9342-A166-E4BD9B5663FA}"/>
              </a:ext>
            </a:extLst>
          </p:cNvPr>
          <p:cNvSpPr>
            <a:spLocks noGrp="1"/>
          </p:cNvSpPr>
          <p:nvPr/>
        </p:nvSpPr>
        <p:spPr>
          <a:xfrm>
            <a:off x="0" y="3248378"/>
            <a:ext cx="12192000" cy="361244"/>
          </a:xfrm>
          <a:prstGeom prst="rect">
            <a:avLst/>
          </a:prstGeom>
        </p:spPr>
        <p:style>
          <a:lnRef idx="0">
            <a:scrgbClr r="0" g="0" b="0"/>
          </a:lnRef>
          <a:fillRef idx="0">
            <a:scrgbClr r="0" g="0" b="0"/>
          </a:fillRef>
          <a:effectRef idx="0">
            <a:scrgbClr r="0" g="0" b="0"/>
          </a:effectRef>
          <a:fontRef idx="major"/>
        </p:style>
        <p:txBody>
          <a:bodyPr vert="horz" lIns="91440" tIns="45720" rIns="91440" bIns="45720" rtlCol="0">
            <a:noAutofit/>
          </a:bodyPr>
          <a:lstStyle>
            <a:lvl1pPr marL="228600" indent="-228600" algn="l" defTabSz="914400" rtl="0" eaLnBrk="1" latinLnBrk="0" hangingPunct="1">
              <a:lnSpc>
                <a:spcPct val="90000"/>
              </a:lnSpc>
              <a:spcBef>
                <a:spcPts val="1000"/>
              </a:spcBef>
              <a:buClr>
                <a:srgbClr val="34A1DA"/>
              </a:buClr>
              <a:buFont typeface="Arial" panose="020B0604020202020204" pitchFamily="34" charset="0"/>
              <a:buChar char="•"/>
              <a:defRPr sz="1600" kern="1200">
                <a:solidFill>
                  <a:schemeClr val="tx1"/>
                </a:solidFill>
                <a:latin typeface="+mj-lt"/>
                <a:ea typeface="+mj-ea"/>
                <a:cs typeface="+mj-cs"/>
              </a:defRPr>
            </a:lvl1pPr>
            <a:lvl2pPr marL="685800" indent="-228600" algn="l" defTabSz="914400" rtl="0" eaLnBrk="1" latinLnBrk="0" hangingPunct="1">
              <a:lnSpc>
                <a:spcPct val="90000"/>
              </a:lnSpc>
              <a:spcBef>
                <a:spcPts val="500"/>
              </a:spcBef>
              <a:buClr>
                <a:srgbClr val="34A1DA"/>
              </a:buClr>
              <a:buFont typeface="Arial" panose="020B0604020202020204" pitchFamily="34" charset="0"/>
              <a:buChar char="•"/>
              <a:defRPr sz="1600" kern="1200">
                <a:solidFill>
                  <a:schemeClr val="tx1"/>
                </a:solidFill>
                <a:latin typeface="+mj-lt"/>
                <a:ea typeface="+mj-ea"/>
                <a:cs typeface="+mj-cs"/>
              </a:defRPr>
            </a:lvl2pPr>
            <a:lvl3pPr marL="1143000" indent="-228600" algn="l" defTabSz="914400" rtl="0" eaLnBrk="1" latinLnBrk="0" hangingPunct="1">
              <a:lnSpc>
                <a:spcPct val="90000"/>
              </a:lnSpc>
              <a:spcBef>
                <a:spcPts val="500"/>
              </a:spcBef>
              <a:buClr>
                <a:srgbClr val="34A1DA"/>
              </a:buClr>
              <a:buFont typeface="Arial" panose="020B0604020202020204" pitchFamily="34" charset="0"/>
              <a:buChar char="•"/>
              <a:defRPr sz="1600" kern="1200">
                <a:solidFill>
                  <a:schemeClr val="tx1"/>
                </a:solidFill>
                <a:latin typeface="+mj-lt"/>
                <a:ea typeface="+mj-ea"/>
                <a:cs typeface="+mj-cs"/>
              </a:defRPr>
            </a:lvl3pPr>
            <a:lvl4pPr marL="1600200" indent="-228600" algn="l" defTabSz="914400" rtl="0" eaLnBrk="1" latinLnBrk="0" hangingPunct="1">
              <a:lnSpc>
                <a:spcPct val="90000"/>
              </a:lnSpc>
              <a:spcBef>
                <a:spcPts val="500"/>
              </a:spcBef>
              <a:buClr>
                <a:srgbClr val="34A1DA"/>
              </a:buClr>
              <a:buFont typeface="Arial" panose="020B0604020202020204" pitchFamily="34" charset="0"/>
              <a:buChar char="•"/>
              <a:defRPr sz="1600" kern="1200">
                <a:solidFill>
                  <a:schemeClr val="tx1"/>
                </a:solidFill>
                <a:latin typeface="+mj-lt"/>
                <a:ea typeface="+mj-ea"/>
                <a:cs typeface="+mj-cs"/>
              </a:defRPr>
            </a:lvl4pPr>
            <a:lvl5pPr marL="2057400" indent="-228600" algn="l" defTabSz="914400" rtl="0" eaLnBrk="1" latinLnBrk="0" hangingPunct="1">
              <a:lnSpc>
                <a:spcPct val="90000"/>
              </a:lnSpc>
              <a:spcBef>
                <a:spcPts val="500"/>
              </a:spcBef>
              <a:buClr>
                <a:srgbClr val="34A1DA"/>
              </a:buClr>
              <a:buFont typeface="Arial" panose="020B0604020202020204" pitchFamily="34" charset="0"/>
              <a:buChar char="•"/>
              <a:defRPr sz="1600" kern="1200">
                <a:solidFill>
                  <a:schemeClr val="tx1"/>
                </a:solidFill>
                <a:latin typeface="+mj-lt"/>
                <a:ea typeface="+mj-ea"/>
                <a:cs typeface="+mj-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j-ea"/>
                <a:cs typeface="+mj-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j-ea"/>
                <a:cs typeface="+mj-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j-ea"/>
                <a:cs typeface="+mj-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j-ea"/>
                <a:cs typeface="+mj-cs"/>
              </a:defRPr>
            </a:lvl9pPr>
          </a:lstStyle>
          <a:p>
            <a:pPr lvl="0" algn="ctr"/>
            <a:r>
              <a:rPr lang="en-US" sz="2400">
                <a:solidFill>
                  <a:schemeClr val="bg1"/>
                </a:solidFill>
              </a:rPr>
              <a:t>Click to add label</a:t>
            </a:r>
          </a:p>
        </p:txBody>
      </p:sp>
    </p:spTree>
    <p:extLst>
      <p:ext uri="{BB962C8B-B14F-4D97-AF65-F5344CB8AC3E}">
        <p14:creationId xmlns:p14="http://schemas.microsoft.com/office/powerpoint/2010/main" val="767253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hort Title: One Column Text">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9D9C0DE8-AD91-E946-B608-6FCAF324BFCD}"/>
              </a:ext>
            </a:extLst>
          </p:cNvPr>
          <p:cNvSpPr>
            <a:spLocks noGrp="1"/>
          </p:cNvSpPr>
          <p:nvPr>
            <p:ph type="ftr" sz="quarter" idx="11"/>
          </p:nvPr>
        </p:nvSpPr>
        <p:spPr>
          <a:xfrm>
            <a:off x="632177" y="6356351"/>
            <a:ext cx="7506171" cy="365125"/>
          </a:xfrm>
          <a:prstGeom prst="rect">
            <a:avLst/>
          </a:prstGeom>
        </p:spPr>
        <p:txBody>
          <a:bodyPr/>
          <a:lstStyle>
            <a:lvl1pPr>
              <a:defRPr sz="800"/>
            </a:lvl1pPr>
          </a:lstStyle>
          <a:p>
            <a:pPr algn="l"/>
            <a:r>
              <a:rPr lang="en-US"/>
              <a:t>Sources</a:t>
            </a:r>
          </a:p>
        </p:txBody>
      </p:sp>
      <p:sp>
        <p:nvSpPr>
          <p:cNvPr id="5" name="Slide Number Placeholder 4">
            <a:extLst>
              <a:ext uri="{FF2B5EF4-FFF2-40B4-BE49-F238E27FC236}">
                <a16:creationId xmlns:a16="http://schemas.microsoft.com/office/drawing/2014/main" id="{DF03989D-CFF4-D043-859A-1EA47A5DEE69}"/>
              </a:ext>
            </a:extLst>
          </p:cNvPr>
          <p:cNvSpPr>
            <a:spLocks noGrp="1"/>
          </p:cNvSpPr>
          <p:nvPr>
            <p:ph type="sldNum" sz="quarter" idx="12"/>
          </p:nvPr>
        </p:nvSpPr>
        <p:spPr>
          <a:xfrm>
            <a:off x="11168743" y="6356351"/>
            <a:ext cx="525780" cy="365125"/>
          </a:xfrm>
        </p:spPr>
        <p:txBody>
          <a:bodyPr/>
          <a:lstStyle>
            <a:lvl1pPr algn="ctr">
              <a:defRPr/>
            </a:lvl1pPr>
          </a:lstStyle>
          <a:p>
            <a:fld id="{AE919B77-9796-D34E-8D5A-4054B4AFF4B6}" type="slidenum">
              <a:rPr lang="en-US" smtClean="0"/>
              <a:pPr/>
              <a:t>‹#›</a:t>
            </a:fld>
            <a:endParaRPr lang="en-US"/>
          </a:p>
        </p:txBody>
      </p:sp>
      <p:sp>
        <p:nvSpPr>
          <p:cNvPr id="6" name="Rectangle 5">
            <a:extLst>
              <a:ext uri="{FF2B5EF4-FFF2-40B4-BE49-F238E27FC236}">
                <a16:creationId xmlns:a16="http://schemas.microsoft.com/office/drawing/2014/main" id="{BEC8CE45-A1B1-974A-BAEB-4B0DBA97EA44}"/>
              </a:ext>
            </a:extLst>
          </p:cNvPr>
          <p:cNvSpPr/>
          <p:nvPr userDrawn="1"/>
        </p:nvSpPr>
        <p:spPr>
          <a:xfrm>
            <a:off x="0" y="1"/>
            <a:ext cx="12192000" cy="685273"/>
          </a:xfrm>
          <a:prstGeom prst="rect">
            <a:avLst/>
          </a:prstGeom>
          <a:solidFill>
            <a:srgbClr val="34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34A1DA"/>
              </a:solidFill>
            </a:endParaRPr>
          </a:p>
        </p:txBody>
      </p:sp>
      <p:sp>
        <p:nvSpPr>
          <p:cNvPr id="2" name="Title 1">
            <a:extLst>
              <a:ext uri="{FF2B5EF4-FFF2-40B4-BE49-F238E27FC236}">
                <a16:creationId xmlns:a16="http://schemas.microsoft.com/office/drawing/2014/main" id="{0D8AE56D-081F-7A4F-8ADE-FB61C572F4DA}"/>
              </a:ext>
            </a:extLst>
          </p:cNvPr>
          <p:cNvSpPr>
            <a:spLocks noGrp="1"/>
          </p:cNvSpPr>
          <p:nvPr>
            <p:ph type="title" hasCustomPrompt="1"/>
          </p:nvPr>
        </p:nvSpPr>
        <p:spPr>
          <a:xfrm>
            <a:off x="647229" y="1"/>
            <a:ext cx="10911417" cy="684746"/>
          </a:xfrm>
        </p:spPr>
        <p:txBody>
          <a:bodyPr anchor="ctr">
            <a:normAutofit/>
          </a:bodyPr>
          <a:lstStyle>
            <a:lvl1pPr algn="ctr">
              <a:defRPr sz="2400">
                <a:solidFill>
                  <a:schemeClr val="bg1"/>
                </a:solidFill>
              </a:defRPr>
            </a:lvl1pPr>
          </a:lstStyle>
          <a:p>
            <a:r>
              <a:rPr lang="en-US"/>
              <a:t>Click to edit header 1 (short title)</a:t>
            </a:r>
          </a:p>
        </p:txBody>
      </p:sp>
      <p:sp>
        <p:nvSpPr>
          <p:cNvPr id="8" name="Text Placeholder 7">
            <a:extLst>
              <a:ext uri="{FF2B5EF4-FFF2-40B4-BE49-F238E27FC236}">
                <a16:creationId xmlns:a16="http://schemas.microsoft.com/office/drawing/2014/main" id="{8A5457B3-2991-284F-8385-9196DA207A9A}"/>
              </a:ext>
            </a:extLst>
          </p:cNvPr>
          <p:cNvSpPr>
            <a:spLocks noGrp="1"/>
          </p:cNvSpPr>
          <p:nvPr>
            <p:ph type="body" sz="quarter" idx="15" hasCustomPrompt="1"/>
          </p:nvPr>
        </p:nvSpPr>
        <p:spPr>
          <a:xfrm>
            <a:off x="647230" y="685274"/>
            <a:ext cx="10911417" cy="915806"/>
          </a:xfrm>
        </p:spPr>
        <p:txBody>
          <a:bodyPr anchor="ctr">
            <a:noAutofit/>
          </a:bodyPr>
          <a:lstStyle>
            <a:lvl1pPr marL="0" indent="0" algn="ctr">
              <a:buNone/>
              <a:defRPr sz="2000">
                <a:solidFill>
                  <a:srgbClr val="34A1DA"/>
                </a:solidFill>
              </a:defRPr>
            </a:lvl1pPr>
            <a:lvl2pPr marL="457200" indent="0">
              <a:buNone/>
              <a:defRPr sz="1800">
                <a:solidFill>
                  <a:srgbClr val="34A1DA"/>
                </a:solidFill>
              </a:defRPr>
            </a:lvl2pPr>
            <a:lvl3pPr marL="914400" indent="0">
              <a:buNone/>
              <a:defRPr sz="1600">
                <a:solidFill>
                  <a:srgbClr val="34A1DA"/>
                </a:solidFill>
              </a:defRPr>
            </a:lvl3pPr>
            <a:lvl4pPr marL="1371600" indent="0">
              <a:buNone/>
              <a:defRPr sz="1400">
                <a:solidFill>
                  <a:srgbClr val="34A1DA"/>
                </a:solidFill>
              </a:defRPr>
            </a:lvl4pPr>
            <a:lvl5pPr marL="1828800" indent="0">
              <a:buNone/>
              <a:defRPr sz="1400">
                <a:solidFill>
                  <a:srgbClr val="34A1DA"/>
                </a:solidFill>
              </a:defRPr>
            </a:lvl5pPr>
          </a:lstStyle>
          <a:p>
            <a:pPr lvl="0"/>
            <a:r>
              <a:rPr lang="en-US"/>
              <a:t>Click to edit header 2</a:t>
            </a:r>
          </a:p>
        </p:txBody>
      </p:sp>
      <p:sp>
        <p:nvSpPr>
          <p:cNvPr id="15" name="Right Triangle 14">
            <a:extLst>
              <a:ext uri="{FF2B5EF4-FFF2-40B4-BE49-F238E27FC236}">
                <a16:creationId xmlns:a16="http://schemas.microsoft.com/office/drawing/2014/main" id="{42670FC3-0C65-AD4B-AC13-9568F53FBFE4}"/>
              </a:ext>
            </a:extLst>
          </p:cNvPr>
          <p:cNvSpPr/>
          <p:nvPr userDrawn="1"/>
        </p:nvSpPr>
        <p:spPr>
          <a:xfrm rot="10800000">
            <a:off x="11963400" y="685800"/>
            <a:ext cx="228600" cy="228600"/>
          </a:xfrm>
          <a:prstGeom prst="rtTriangle">
            <a:avLst/>
          </a:prstGeom>
          <a:solidFill>
            <a:srgbClr val="34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34A1DA"/>
              </a:solidFill>
            </a:endParaRPr>
          </a:p>
        </p:txBody>
      </p:sp>
      <p:pic>
        <p:nvPicPr>
          <p:cNvPr id="11" name="Picture 10">
            <a:extLst>
              <a:ext uri="{FF2B5EF4-FFF2-40B4-BE49-F238E27FC236}">
                <a16:creationId xmlns:a16="http://schemas.microsoft.com/office/drawing/2014/main" id="{317B2A63-2FCD-9B49-A742-B068FA28014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084724" y="5825068"/>
            <a:ext cx="686058" cy="587727"/>
          </a:xfrm>
          <a:prstGeom prst="rect">
            <a:avLst/>
          </a:prstGeom>
        </p:spPr>
      </p:pic>
      <p:sp>
        <p:nvSpPr>
          <p:cNvPr id="12" name="Content Placeholder 2">
            <a:extLst>
              <a:ext uri="{FF2B5EF4-FFF2-40B4-BE49-F238E27FC236}">
                <a16:creationId xmlns:a16="http://schemas.microsoft.com/office/drawing/2014/main" id="{E9B06F1B-97EE-5E46-9E15-1A1229D9E0E7}"/>
              </a:ext>
            </a:extLst>
          </p:cNvPr>
          <p:cNvSpPr>
            <a:spLocks noGrp="1"/>
          </p:cNvSpPr>
          <p:nvPr>
            <p:ph idx="1" hasCustomPrompt="1"/>
          </p:nvPr>
        </p:nvSpPr>
        <p:spPr>
          <a:xfrm>
            <a:off x="647229" y="2062162"/>
            <a:ext cx="10912592" cy="3833106"/>
          </a:xfrm>
        </p:spPr>
        <p:txBody>
          <a:bodyPr>
            <a:normAutofit/>
          </a:bodyPr>
          <a:lstStyle>
            <a:lvl1pPr marL="0" indent="0">
              <a:buNone/>
              <a:defRPr sz="1600"/>
            </a:lvl1pPr>
            <a:lvl2pPr>
              <a:defRPr sz="1600"/>
            </a:lvl2pPr>
            <a:lvl3pPr>
              <a:defRPr sz="1600"/>
            </a:lvl3pPr>
            <a:lvl4pPr>
              <a:defRPr sz="1600"/>
            </a:lvl4pPr>
            <a:lvl5pPr>
              <a:defRPr sz="1600"/>
            </a:lvl5pPr>
          </a:lstStyle>
          <a:p>
            <a:pPr lvl="0"/>
            <a:r>
              <a:rPr lang="en-US"/>
              <a:t>Click to edit text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05095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ong Title: One Column Conten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EC8CE45-A1B1-974A-BAEB-4B0DBA97EA44}"/>
              </a:ext>
            </a:extLst>
          </p:cNvPr>
          <p:cNvSpPr/>
          <p:nvPr userDrawn="1"/>
        </p:nvSpPr>
        <p:spPr>
          <a:xfrm>
            <a:off x="0" y="-1"/>
            <a:ext cx="12192000" cy="1069623"/>
          </a:xfrm>
          <a:prstGeom prst="rect">
            <a:avLst/>
          </a:prstGeom>
          <a:solidFill>
            <a:srgbClr val="34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34A1DA"/>
              </a:solidFill>
            </a:endParaRPr>
          </a:p>
        </p:txBody>
      </p:sp>
      <p:sp>
        <p:nvSpPr>
          <p:cNvPr id="4" name="Footer Placeholder 3">
            <a:extLst>
              <a:ext uri="{FF2B5EF4-FFF2-40B4-BE49-F238E27FC236}">
                <a16:creationId xmlns:a16="http://schemas.microsoft.com/office/drawing/2014/main" id="{9D9C0DE8-AD91-E946-B608-6FCAF324BFCD}"/>
              </a:ext>
            </a:extLst>
          </p:cNvPr>
          <p:cNvSpPr>
            <a:spLocks noGrp="1"/>
          </p:cNvSpPr>
          <p:nvPr>
            <p:ph type="ftr" sz="quarter" idx="11"/>
          </p:nvPr>
        </p:nvSpPr>
        <p:spPr>
          <a:xfrm>
            <a:off x="647229" y="6356351"/>
            <a:ext cx="7506171" cy="365125"/>
          </a:xfrm>
          <a:prstGeom prst="rect">
            <a:avLst/>
          </a:prstGeom>
        </p:spPr>
        <p:txBody>
          <a:bodyPr/>
          <a:lstStyle>
            <a:lvl1pPr>
              <a:defRPr sz="800"/>
            </a:lvl1pPr>
          </a:lstStyle>
          <a:p>
            <a:pPr algn="l"/>
            <a:r>
              <a:rPr lang="en-US"/>
              <a:t>Sources</a:t>
            </a:r>
          </a:p>
        </p:txBody>
      </p:sp>
      <p:sp>
        <p:nvSpPr>
          <p:cNvPr id="5" name="Slide Number Placeholder 4">
            <a:extLst>
              <a:ext uri="{FF2B5EF4-FFF2-40B4-BE49-F238E27FC236}">
                <a16:creationId xmlns:a16="http://schemas.microsoft.com/office/drawing/2014/main" id="{DF03989D-CFF4-D043-859A-1EA47A5DEE69}"/>
              </a:ext>
            </a:extLst>
          </p:cNvPr>
          <p:cNvSpPr>
            <a:spLocks noGrp="1"/>
          </p:cNvSpPr>
          <p:nvPr>
            <p:ph type="sldNum" sz="quarter" idx="12"/>
          </p:nvPr>
        </p:nvSpPr>
        <p:spPr>
          <a:xfrm>
            <a:off x="11168743" y="6356351"/>
            <a:ext cx="532311" cy="365125"/>
          </a:xfrm>
        </p:spPr>
        <p:txBody>
          <a:bodyPr/>
          <a:lstStyle>
            <a:lvl1pPr algn="ctr">
              <a:defRPr/>
            </a:lvl1pPr>
          </a:lstStyle>
          <a:p>
            <a:fld id="{AE919B77-9796-D34E-8D5A-4054B4AFF4B6}" type="slidenum">
              <a:rPr lang="en-US" smtClean="0"/>
              <a:pPr/>
              <a:t>‹#›</a:t>
            </a:fld>
            <a:endParaRPr lang="en-US"/>
          </a:p>
        </p:txBody>
      </p:sp>
      <p:sp>
        <p:nvSpPr>
          <p:cNvPr id="12" name="Text Placeholder 11">
            <a:extLst>
              <a:ext uri="{FF2B5EF4-FFF2-40B4-BE49-F238E27FC236}">
                <a16:creationId xmlns:a16="http://schemas.microsoft.com/office/drawing/2014/main" id="{FF08003C-54B2-A940-A82E-B9783A6B459E}"/>
              </a:ext>
            </a:extLst>
          </p:cNvPr>
          <p:cNvSpPr>
            <a:spLocks noGrp="1"/>
          </p:cNvSpPr>
          <p:nvPr>
            <p:ph type="body" sz="quarter" idx="15" hasCustomPrompt="1"/>
          </p:nvPr>
        </p:nvSpPr>
        <p:spPr>
          <a:xfrm>
            <a:off x="647230" y="1069622"/>
            <a:ext cx="10911417" cy="936974"/>
          </a:xfrm>
        </p:spPr>
        <p:txBody>
          <a:bodyPr anchor="ctr">
            <a:normAutofit/>
          </a:bodyPr>
          <a:lstStyle>
            <a:lvl1pPr marL="0" indent="0" algn="ctr">
              <a:buNone/>
              <a:defRPr lang="en-US" sz="2000" kern="1200" dirty="0" smtClean="0">
                <a:solidFill>
                  <a:srgbClr val="34A1DA"/>
                </a:solidFill>
                <a:latin typeface="+mj-lt"/>
                <a:ea typeface="+mj-ea"/>
                <a:cs typeface="+mj-cs"/>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header 2</a:t>
            </a:r>
          </a:p>
        </p:txBody>
      </p:sp>
      <p:sp>
        <p:nvSpPr>
          <p:cNvPr id="15" name="Text Placeholder 14">
            <a:extLst>
              <a:ext uri="{FF2B5EF4-FFF2-40B4-BE49-F238E27FC236}">
                <a16:creationId xmlns:a16="http://schemas.microsoft.com/office/drawing/2014/main" id="{DDC4BE14-F928-7849-912A-7F79B0AF5ACC}"/>
              </a:ext>
            </a:extLst>
          </p:cNvPr>
          <p:cNvSpPr>
            <a:spLocks noGrp="1"/>
          </p:cNvSpPr>
          <p:nvPr>
            <p:ph type="body" sz="quarter" idx="16" hasCustomPrompt="1"/>
          </p:nvPr>
        </p:nvSpPr>
        <p:spPr>
          <a:xfrm>
            <a:off x="647701" y="1"/>
            <a:ext cx="10911417" cy="1069975"/>
          </a:xfrm>
        </p:spPr>
        <p:txBody>
          <a:bodyPr anchor="ctr">
            <a:normAutofit/>
          </a:bodyPr>
          <a:lstStyle>
            <a:lvl1pPr marL="0" indent="0" algn="ctr">
              <a:buNone/>
              <a:defRPr sz="2400">
                <a:solidFill>
                  <a:schemeClr val="bg1"/>
                </a:solidFill>
              </a:defRPr>
            </a:lvl1pPr>
            <a:lvl2pPr marL="457200" indent="0" algn="ctr">
              <a:buNone/>
              <a:defRPr>
                <a:solidFill>
                  <a:schemeClr val="bg1"/>
                </a:solidFill>
              </a:defRPr>
            </a:lvl2pPr>
            <a:lvl3pPr marL="914400" indent="0" algn="ctr">
              <a:buNone/>
              <a:defRPr>
                <a:solidFill>
                  <a:schemeClr val="bg1"/>
                </a:solidFill>
              </a:defRPr>
            </a:lvl3pPr>
            <a:lvl4pPr marL="1371600" indent="0" algn="ctr">
              <a:buNone/>
              <a:defRPr>
                <a:solidFill>
                  <a:schemeClr val="bg1"/>
                </a:solidFill>
              </a:defRPr>
            </a:lvl4pPr>
            <a:lvl5pPr marL="1828800" indent="0" algn="ctr">
              <a:buNone/>
              <a:defRPr>
                <a:solidFill>
                  <a:schemeClr val="bg1"/>
                </a:solidFill>
              </a:defRPr>
            </a:lvl5pPr>
          </a:lstStyle>
          <a:p>
            <a:pPr lvl="0"/>
            <a:r>
              <a:rPr lang="en-US"/>
              <a:t>Click to edit header 1 (long title)</a:t>
            </a:r>
          </a:p>
        </p:txBody>
      </p:sp>
      <p:sp>
        <p:nvSpPr>
          <p:cNvPr id="13" name="Right Triangle 12">
            <a:extLst>
              <a:ext uri="{FF2B5EF4-FFF2-40B4-BE49-F238E27FC236}">
                <a16:creationId xmlns:a16="http://schemas.microsoft.com/office/drawing/2014/main" id="{9BB22ABC-8B98-3048-B889-FCEDAA240A68}"/>
              </a:ext>
            </a:extLst>
          </p:cNvPr>
          <p:cNvSpPr/>
          <p:nvPr userDrawn="1"/>
        </p:nvSpPr>
        <p:spPr>
          <a:xfrm rot="10800000">
            <a:off x="11977277" y="1069622"/>
            <a:ext cx="228600" cy="228600"/>
          </a:xfrm>
          <a:prstGeom prst="rtTriangle">
            <a:avLst/>
          </a:prstGeom>
          <a:solidFill>
            <a:srgbClr val="34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34A1DA"/>
              </a:solidFill>
            </a:endParaRPr>
          </a:p>
        </p:txBody>
      </p:sp>
      <p:pic>
        <p:nvPicPr>
          <p:cNvPr id="14" name="Picture 13">
            <a:extLst>
              <a:ext uri="{FF2B5EF4-FFF2-40B4-BE49-F238E27FC236}">
                <a16:creationId xmlns:a16="http://schemas.microsoft.com/office/drawing/2014/main" id="{17262283-D2BB-FA46-B1C5-30E11C8354F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084724" y="5825068"/>
            <a:ext cx="686058" cy="587727"/>
          </a:xfrm>
          <a:prstGeom prst="rect">
            <a:avLst/>
          </a:prstGeom>
        </p:spPr>
      </p:pic>
      <p:sp>
        <p:nvSpPr>
          <p:cNvPr id="16" name="Content Placeholder 2">
            <a:extLst>
              <a:ext uri="{FF2B5EF4-FFF2-40B4-BE49-F238E27FC236}">
                <a16:creationId xmlns:a16="http://schemas.microsoft.com/office/drawing/2014/main" id="{E9867D0D-09C8-244D-923A-A2A783AEC179}"/>
              </a:ext>
            </a:extLst>
          </p:cNvPr>
          <p:cNvSpPr>
            <a:spLocks noGrp="1"/>
          </p:cNvSpPr>
          <p:nvPr>
            <p:ph idx="1" hasCustomPrompt="1"/>
          </p:nvPr>
        </p:nvSpPr>
        <p:spPr>
          <a:xfrm>
            <a:off x="647229" y="2373386"/>
            <a:ext cx="10912592" cy="3833106"/>
          </a:xfrm>
        </p:spPr>
        <p:txBody>
          <a:bodyPr>
            <a:normAutofit/>
          </a:bodyPr>
          <a:lstStyle>
            <a:lvl1pPr marL="0" indent="0">
              <a:buNone/>
              <a:defRPr sz="1600"/>
            </a:lvl1pPr>
            <a:lvl2pPr>
              <a:defRPr sz="1600"/>
            </a:lvl2pPr>
            <a:lvl3pPr>
              <a:defRPr sz="1600"/>
            </a:lvl3pPr>
            <a:lvl4pPr>
              <a:defRPr sz="1600"/>
            </a:lvl4pPr>
            <a:lvl5pPr>
              <a:defRPr sz="1600"/>
            </a:lvl5pPr>
          </a:lstStyle>
          <a:p>
            <a:pPr lvl="0"/>
            <a:r>
              <a:rPr lang="en-US"/>
              <a:t>Click to edit text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95702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C01D199-9FFF-4643-B757-70FEAF8086E1}"/>
              </a:ext>
            </a:extLst>
          </p:cNvPr>
          <p:cNvSpPr/>
          <p:nvPr userDrawn="1"/>
        </p:nvSpPr>
        <p:spPr>
          <a:xfrm>
            <a:off x="0" y="0"/>
            <a:ext cx="12192000" cy="4810455"/>
          </a:xfrm>
          <a:prstGeom prst="rect">
            <a:avLst/>
          </a:prstGeom>
          <a:solidFill>
            <a:srgbClr val="34A1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rgbClr val="3C97C7"/>
              </a:solidFill>
            </a:endParaRPr>
          </a:p>
        </p:txBody>
      </p:sp>
      <p:sp>
        <p:nvSpPr>
          <p:cNvPr id="9" name="TextBox 8">
            <a:extLst>
              <a:ext uri="{FF2B5EF4-FFF2-40B4-BE49-F238E27FC236}">
                <a16:creationId xmlns:a16="http://schemas.microsoft.com/office/drawing/2014/main" id="{C158AEC8-D7A0-764A-8C3E-FE39FBAF6C9A}"/>
              </a:ext>
            </a:extLst>
          </p:cNvPr>
          <p:cNvSpPr txBox="1"/>
          <p:nvPr userDrawn="1"/>
        </p:nvSpPr>
        <p:spPr>
          <a:xfrm>
            <a:off x="4321552" y="5884965"/>
            <a:ext cx="3641344" cy="276999"/>
          </a:xfrm>
          <a:prstGeom prst="rect">
            <a:avLst/>
          </a:prstGeom>
          <a:noFill/>
        </p:spPr>
        <p:txBody>
          <a:bodyPr wrap="square" rtlCol="0">
            <a:spAutoFit/>
          </a:bodyPr>
          <a:lstStyle/>
          <a:p>
            <a:pPr algn="ctr"/>
            <a:r>
              <a:rPr lang="en-US" sz="1200" b="1" err="1">
                <a:solidFill>
                  <a:schemeClr val="bg2">
                    <a:lumMod val="50000"/>
                  </a:schemeClr>
                </a:solidFill>
              </a:rPr>
              <a:t>FamiliesUSA.org</a:t>
            </a:r>
            <a:endParaRPr lang="en-US" sz="1200" b="1">
              <a:solidFill>
                <a:schemeClr val="bg2">
                  <a:lumMod val="50000"/>
                </a:schemeClr>
              </a:solidFill>
            </a:endParaRPr>
          </a:p>
        </p:txBody>
      </p:sp>
      <p:pic>
        <p:nvPicPr>
          <p:cNvPr id="12" name="Picture 11">
            <a:extLst>
              <a:ext uri="{FF2B5EF4-FFF2-40B4-BE49-F238E27FC236}">
                <a16:creationId xmlns:a16="http://schemas.microsoft.com/office/drawing/2014/main" id="{B0A3100A-84E0-2C40-9C3A-F7AEAF8983C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824589" y="5317341"/>
            <a:ext cx="2542823" cy="567624"/>
          </a:xfrm>
          <a:prstGeom prst="rect">
            <a:avLst/>
          </a:prstGeom>
        </p:spPr>
      </p:pic>
      <p:sp>
        <p:nvSpPr>
          <p:cNvPr id="6" name="TextBox 5">
            <a:extLst>
              <a:ext uri="{FF2B5EF4-FFF2-40B4-BE49-F238E27FC236}">
                <a16:creationId xmlns:a16="http://schemas.microsoft.com/office/drawing/2014/main" id="{0EDBC343-9D11-BA48-A094-30FDF75FC447}"/>
              </a:ext>
            </a:extLst>
          </p:cNvPr>
          <p:cNvSpPr txBox="1"/>
          <p:nvPr userDrawn="1"/>
        </p:nvSpPr>
        <p:spPr>
          <a:xfrm>
            <a:off x="0" y="2108969"/>
            <a:ext cx="12191999" cy="923330"/>
          </a:xfrm>
          <a:prstGeom prst="rect">
            <a:avLst/>
          </a:prstGeom>
          <a:noFill/>
        </p:spPr>
        <p:txBody>
          <a:bodyPr wrap="square" rtlCol="0">
            <a:spAutoFit/>
          </a:bodyPr>
          <a:lstStyle/>
          <a:p>
            <a:pPr algn="ctr"/>
            <a:r>
              <a:rPr lang="en-US" sz="1800" i="1">
                <a:solidFill>
                  <a:schemeClr val="bg1"/>
                </a:solidFill>
                <a:latin typeface="MetaOT-BoldIta" panose="020B0604030101020102" pitchFamily="34" charset="77"/>
              </a:rPr>
              <a:t>Dedicated to creating a nation where the best health and </a:t>
            </a:r>
          </a:p>
          <a:p>
            <a:pPr algn="ctr"/>
            <a:r>
              <a:rPr lang="en-US" sz="1800" i="1">
                <a:solidFill>
                  <a:schemeClr val="bg1"/>
                </a:solidFill>
                <a:latin typeface="MetaOT-BoldIta" panose="020B0604030101020102" pitchFamily="34" charset="77"/>
              </a:rPr>
              <a:t>health care are equally accessible and affordable to all</a:t>
            </a:r>
          </a:p>
          <a:p>
            <a:pPr algn="ctr"/>
            <a:endParaRPr lang="en-US" sz="1800" i="1">
              <a:solidFill>
                <a:schemeClr val="bg1"/>
              </a:solidFill>
              <a:latin typeface="MetaOT-BoldIta" panose="020B0604030101020102" pitchFamily="34" charset="77"/>
            </a:endParaRPr>
          </a:p>
        </p:txBody>
      </p:sp>
    </p:spTree>
    <p:extLst>
      <p:ext uri="{BB962C8B-B14F-4D97-AF65-F5344CB8AC3E}">
        <p14:creationId xmlns:p14="http://schemas.microsoft.com/office/powerpoint/2010/main" val="22339833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F84E98-ED1C-0A46-BCF4-B7F50E254B1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45CA03A-D28E-944D-AB0F-5A2B5C3B29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600D138-E986-2549-99BB-CA166A5B9B58}"/>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919B77-9796-D34E-8D5A-4054B4AFF4B6}" type="slidenum">
              <a:rPr lang="en-US" smtClean="0"/>
              <a:t>‹#›</a:t>
            </a:fld>
            <a:endParaRPr lang="en-US"/>
          </a:p>
        </p:txBody>
      </p:sp>
      <p:sp>
        <p:nvSpPr>
          <p:cNvPr id="9" name="Footer Placeholder 8">
            <a:extLst>
              <a:ext uri="{FF2B5EF4-FFF2-40B4-BE49-F238E27FC236}">
                <a16:creationId xmlns:a16="http://schemas.microsoft.com/office/drawing/2014/main" id="{DA2ED9ED-ACE1-484D-8D68-5BE6C472CFD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Sources</a:t>
            </a:r>
          </a:p>
        </p:txBody>
      </p:sp>
    </p:spTree>
    <p:extLst>
      <p:ext uri="{BB962C8B-B14F-4D97-AF65-F5344CB8AC3E}">
        <p14:creationId xmlns:p14="http://schemas.microsoft.com/office/powerpoint/2010/main" val="439896894"/>
      </p:ext>
    </p:extLst>
  </p:cSld>
  <p:clrMap bg1="lt1" tx1="dk1" bg2="lt2" tx2="dk2" accent1="accent1" accent2="accent2" accent3="accent3" accent4="accent4" accent5="accent5" accent6="accent6" hlink="hlink" folHlink="folHlink"/>
  <p:sldLayoutIdLst>
    <p:sldLayoutId id="2147483673" r:id="rId1"/>
    <p:sldLayoutId id="2147483690" r:id="rId2"/>
    <p:sldLayoutId id="2147483678" r:id="rId3"/>
    <p:sldLayoutId id="2147483682" r:id="rId4"/>
    <p:sldLayoutId id="2147483689" r:id="rId5"/>
  </p:sldLayoutIdLst>
  <p:hf hdr="0" dt="0"/>
  <p:txStyles>
    <p:titleStyle>
      <a:lvl1pPr algn="l" defTabSz="914400" rtl="0" eaLnBrk="1" latinLnBrk="0" hangingPunct="1">
        <a:lnSpc>
          <a:spcPct val="90000"/>
        </a:lnSpc>
        <a:spcBef>
          <a:spcPct val="0"/>
        </a:spcBef>
        <a:buNone/>
        <a:defRPr sz="2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Clr>
          <a:srgbClr val="34A1DA"/>
        </a:buClr>
        <a:buFont typeface="Arial" panose="020B0604020202020204" pitchFamily="34" charset="0"/>
        <a:buNone/>
        <a:defRPr sz="16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34A1DA"/>
        </a:buClr>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34A1DA"/>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rgbClr val="34A1DA"/>
        </a:buClr>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rgbClr val="34A1DA"/>
        </a:buClr>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familiesusa.org/wp-content/uploads/2025/04/AZ-01-District_Medicaid_Fact-Sheet.pdf"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hyperlink" Target="https://des.az.gov/sites/default/files/dl/dbme-statistical_bulletin-09-2025.pdf?time=1761835948033"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kff.org/affordable-care-act/state-indicator/average-monthly-advance-premium-tax-credit-aptc/?currentTimeframe=0&amp;sortModel=%7B%22colId%22:%22Location%22,%22sort%22:%22asc%22%7D" TargetMode="External"/><Relationship Id="rId7" Type="http://schemas.openxmlformats.org/officeDocument/2006/relationships/hyperlink" Target="https://www.cbpp.org/sites/default/files/atoms/files/snap_factsheet_arizona.pdf"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hyperlink" Target="https://des.az.gov/sites/default/files/dl/dbme-statistical_bulletin-09-2025.pdf?time=1761835948033" TargetMode="External"/><Relationship Id="rId5" Type="http://schemas.openxmlformats.org/officeDocument/2006/relationships/hyperlink" Target="https://azchildren.org/news-and-events/enhanced-premium-tax-credits/" TargetMode="External"/><Relationship Id="rId4" Type="http://schemas.openxmlformats.org/officeDocument/2006/relationships/hyperlink" Target="https://familiesusa.org/wp-content/uploads/2025/04/AZ-01-District_Medicaid_Fact-Sheet.pdf"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mailto:Agonzalez@familiesusa.org"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B0CA048-FB6F-5941-9EFD-06E873DD76CF}"/>
              </a:ext>
            </a:extLst>
          </p:cNvPr>
          <p:cNvSpPr>
            <a:spLocks noGrp="1"/>
          </p:cNvSpPr>
          <p:nvPr>
            <p:ph type="body" sz="quarter" idx="10"/>
          </p:nvPr>
        </p:nvSpPr>
        <p:spPr>
          <a:xfrm>
            <a:off x="0" y="1542406"/>
            <a:ext cx="12192000" cy="2188471"/>
          </a:xfrm>
        </p:spPr>
        <p:txBody>
          <a:bodyPr vert="horz" lIns="91440" tIns="45720" rIns="91440" bIns="45720" rtlCol="0" anchor="t">
            <a:normAutofit fontScale="92500" lnSpcReduction="10000"/>
          </a:bodyPr>
          <a:lstStyle/>
          <a:p>
            <a:r>
              <a:rPr lang="en-US"/>
              <a:t>	</a:t>
            </a:r>
            <a:endParaRPr lang="en-US">
              <a:ea typeface="Calibri" panose="020F0502020204030204"/>
              <a:cs typeface="Calibri" panose="020F0502020204030204"/>
            </a:endParaRPr>
          </a:p>
          <a:p>
            <a:r>
              <a:rPr lang="en-US"/>
              <a:t>National Perspectives: Policy and Funding Shifts Impacting Children and Families</a:t>
            </a:r>
          </a:p>
          <a:p>
            <a:r>
              <a:rPr lang="en-US">
                <a:ea typeface="Calibri"/>
                <a:cs typeface="Calibri"/>
              </a:rPr>
              <a:t>Children’s Action Alliance - </a:t>
            </a:r>
            <a:r>
              <a:rPr lang="en-US"/>
              <a:t>Families First Forum</a:t>
            </a:r>
            <a:endParaRPr lang="en-US">
              <a:ea typeface="Calibri"/>
              <a:cs typeface="Calibri"/>
            </a:endParaRPr>
          </a:p>
          <a:p>
            <a:endParaRPr lang="en-US"/>
          </a:p>
          <a:p>
            <a:r>
              <a:rPr lang="en-US"/>
              <a:t>November 3, 2025</a:t>
            </a:r>
            <a:endParaRPr lang="en-US">
              <a:ea typeface="Calibri"/>
              <a:cs typeface="Calibri"/>
            </a:endParaRPr>
          </a:p>
          <a:p>
            <a:endParaRPr lang="en-US">
              <a:ea typeface="Calibri"/>
              <a:cs typeface="Calibri"/>
            </a:endParaRPr>
          </a:p>
          <a:p>
            <a:endParaRPr lang="en-US">
              <a:ea typeface="Calibri"/>
              <a:cs typeface="Calibri"/>
            </a:endParaRPr>
          </a:p>
          <a:p>
            <a:r>
              <a:rPr lang="en-US" sz="1500">
                <a:ea typeface="Calibri"/>
                <a:cs typeface="Calibri"/>
              </a:rPr>
              <a:t>Alberto A. Gonzalez, Jr., MPP</a:t>
            </a:r>
          </a:p>
          <a:p>
            <a:r>
              <a:rPr lang="en-US" sz="1500">
                <a:ea typeface="Calibri"/>
                <a:cs typeface="Calibri"/>
              </a:rPr>
              <a:t>Deputy Senior Director, State Government Relations</a:t>
            </a:r>
          </a:p>
        </p:txBody>
      </p:sp>
    </p:spTree>
    <p:extLst>
      <p:ext uri="{BB962C8B-B14F-4D97-AF65-F5344CB8AC3E}">
        <p14:creationId xmlns:p14="http://schemas.microsoft.com/office/powerpoint/2010/main" val="526998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BB623BC-7AC2-FE69-4ED6-ADD124513F6F}"/>
              </a:ext>
            </a:extLst>
          </p:cNvPr>
          <p:cNvSpPr>
            <a:spLocks noGrp="1"/>
          </p:cNvSpPr>
          <p:nvPr>
            <p:ph type="sldNum" sz="quarter" idx="12"/>
          </p:nvPr>
        </p:nvSpPr>
        <p:spPr/>
        <p:txBody>
          <a:bodyPr/>
          <a:lstStyle/>
          <a:p>
            <a:fld id="{AE919B77-9796-D34E-8D5A-4054B4AFF4B6}" type="slidenum">
              <a:rPr lang="en-US" smtClean="0"/>
              <a:pPr/>
              <a:t>1</a:t>
            </a:fld>
            <a:endParaRPr lang="en-US"/>
          </a:p>
        </p:txBody>
      </p:sp>
      <p:sp>
        <p:nvSpPr>
          <p:cNvPr id="4" name="Title 3">
            <a:extLst>
              <a:ext uri="{FF2B5EF4-FFF2-40B4-BE49-F238E27FC236}">
                <a16:creationId xmlns:a16="http://schemas.microsoft.com/office/drawing/2014/main" id="{2D7615AD-AC94-CF97-5844-130786D88006}"/>
              </a:ext>
            </a:extLst>
          </p:cNvPr>
          <p:cNvSpPr>
            <a:spLocks noGrp="1"/>
          </p:cNvSpPr>
          <p:nvPr>
            <p:ph type="title"/>
          </p:nvPr>
        </p:nvSpPr>
        <p:spPr/>
        <p:txBody>
          <a:bodyPr/>
          <a:lstStyle/>
          <a:p>
            <a:r>
              <a:rPr lang="en-US" b="1"/>
              <a:t>Agenda</a:t>
            </a:r>
            <a:endParaRPr lang="en-US"/>
          </a:p>
        </p:txBody>
      </p:sp>
      <p:sp>
        <p:nvSpPr>
          <p:cNvPr id="6" name="Content Placeholder 5">
            <a:extLst>
              <a:ext uri="{FF2B5EF4-FFF2-40B4-BE49-F238E27FC236}">
                <a16:creationId xmlns:a16="http://schemas.microsoft.com/office/drawing/2014/main" id="{9B136D30-0247-0B90-CB13-A224E52E1BE2}"/>
              </a:ext>
            </a:extLst>
          </p:cNvPr>
          <p:cNvSpPr>
            <a:spLocks noGrp="1"/>
          </p:cNvSpPr>
          <p:nvPr>
            <p:ph idx="1"/>
          </p:nvPr>
        </p:nvSpPr>
        <p:spPr>
          <a:xfrm>
            <a:off x="639706" y="1109374"/>
            <a:ext cx="7980419" cy="4294188"/>
          </a:xfrm>
        </p:spPr>
        <p:txBody>
          <a:bodyPr vert="horz" lIns="91440" tIns="45720" rIns="91440" bIns="45720" rtlCol="0" anchor="t">
            <a:normAutofit/>
          </a:bodyPr>
          <a:lstStyle/>
          <a:p>
            <a:endParaRPr lang="en-US" sz="1800" b="1">
              <a:solidFill>
                <a:srgbClr val="34A1DA"/>
              </a:solidFill>
            </a:endParaRPr>
          </a:p>
          <a:p>
            <a:pPr marL="342900" indent="-342900">
              <a:buAutoNum type="arabicParenR"/>
            </a:pPr>
            <a:r>
              <a:rPr lang="en-US" sz="1800" b="1">
                <a:solidFill>
                  <a:schemeClr val="accent1">
                    <a:lumMod val="50000"/>
                  </a:schemeClr>
                </a:solidFill>
              </a:rPr>
              <a:t>Brief overview of Medicaid and Supplemental Nutrition Assistance Program (SNAP)</a:t>
            </a:r>
          </a:p>
          <a:p>
            <a:pPr marL="342900" indent="-342900">
              <a:buAutoNum type="arabicParenR"/>
            </a:pPr>
            <a:endParaRPr lang="en-US" sz="1800" b="1">
              <a:solidFill>
                <a:schemeClr val="accent1">
                  <a:lumMod val="50000"/>
                </a:schemeClr>
              </a:solidFill>
            </a:endParaRPr>
          </a:p>
          <a:p>
            <a:pPr marL="342900" indent="-342900">
              <a:buAutoNum type="arabicParenR"/>
            </a:pPr>
            <a:r>
              <a:rPr lang="en-US" sz="1800" b="1">
                <a:solidFill>
                  <a:schemeClr val="accent1">
                    <a:lumMod val="50000"/>
                  </a:schemeClr>
                </a:solidFill>
              </a:rPr>
              <a:t>Implications government shutdown has on health coverage and food assistance</a:t>
            </a:r>
          </a:p>
          <a:p>
            <a:pPr marL="342900" indent="-342900">
              <a:buAutoNum type="arabicParenR"/>
            </a:pPr>
            <a:endParaRPr lang="en-US" sz="1800" b="1">
              <a:solidFill>
                <a:schemeClr val="accent1">
                  <a:lumMod val="50000"/>
                </a:schemeClr>
              </a:solidFill>
            </a:endParaRPr>
          </a:p>
          <a:p>
            <a:pPr marL="342900" indent="-342900">
              <a:buAutoNum type="arabicParenR"/>
            </a:pPr>
            <a:r>
              <a:rPr lang="en-US" sz="1800" b="1">
                <a:solidFill>
                  <a:schemeClr val="accent1">
                    <a:lumMod val="50000"/>
                  </a:schemeClr>
                </a:solidFill>
              </a:rPr>
              <a:t>Impacts H.R. 1 implementation will have on Medicaid and SNAP</a:t>
            </a:r>
          </a:p>
          <a:p>
            <a:pPr marL="1028700" lvl="1" indent="-342900">
              <a:buAutoNum type="arabicParenR"/>
            </a:pPr>
            <a:endParaRPr lang="en-US" sz="1800" b="1">
              <a:solidFill>
                <a:schemeClr val="accent1">
                  <a:lumMod val="50000"/>
                </a:schemeClr>
              </a:solidFill>
            </a:endParaRPr>
          </a:p>
          <a:p>
            <a:pPr marL="342900" indent="-342900">
              <a:buAutoNum type="arabicParenR"/>
            </a:pPr>
            <a:r>
              <a:rPr lang="en-US" sz="1800" b="1">
                <a:solidFill>
                  <a:schemeClr val="accent1">
                    <a:lumMod val="50000"/>
                  </a:schemeClr>
                </a:solidFill>
              </a:rPr>
              <a:t>Federal and state advocacy opportunities</a:t>
            </a:r>
          </a:p>
          <a:p>
            <a:pPr marL="342900" indent="-342900">
              <a:buAutoNum type="arabicParenR"/>
            </a:pPr>
            <a:endParaRPr lang="en-US" sz="1800" b="1">
              <a:solidFill>
                <a:schemeClr val="accent1">
                  <a:lumMod val="50000"/>
                </a:schemeClr>
              </a:solidFill>
            </a:endParaRPr>
          </a:p>
          <a:p>
            <a:pPr marL="1028700" lvl="1" indent="-342900">
              <a:buAutoNum type="arabicParenR"/>
            </a:pPr>
            <a:endParaRPr lang="en-US" sz="1800" b="1">
              <a:solidFill>
                <a:schemeClr val="accent1">
                  <a:lumMod val="50000"/>
                </a:schemeClr>
              </a:solidFill>
            </a:endParaRPr>
          </a:p>
          <a:p>
            <a:pPr marL="1028700" lvl="1" indent="-342900">
              <a:buAutoNum type="arabicParenR"/>
            </a:pPr>
            <a:endParaRPr lang="en-US" sz="1800" b="1">
              <a:solidFill>
                <a:schemeClr val="accent1">
                  <a:lumMod val="50000"/>
                </a:schemeClr>
              </a:solidFill>
            </a:endParaRPr>
          </a:p>
        </p:txBody>
      </p:sp>
    </p:spTree>
    <p:extLst>
      <p:ext uri="{BB962C8B-B14F-4D97-AF65-F5344CB8AC3E}">
        <p14:creationId xmlns:p14="http://schemas.microsoft.com/office/powerpoint/2010/main" val="40835783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868DAC-1011-4886-7CB4-C5EFE106245F}"/>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67BDF28-0630-CBBA-072F-543A053B47F4}"/>
              </a:ext>
            </a:extLst>
          </p:cNvPr>
          <p:cNvSpPr>
            <a:spLocks noGrp="1"/>
          </p:cNvSpPr>
          <p:nvPr>
            <p:ph type="sldNum" sz="quarter" idx="12"/>
          </p:nvPr>
        </p:nvSpPr>
        <p:spPr/>
        <p:txBody>
          <a:bodyPr/>
          <a:lstStyle/>
          <a:p>
            <a:fld id="{AE919B77-9796-D34E-8D5A-4054B4AFF4B6}" type="slidenum">
              <a:rPr lang="en-US" smtClean="0"/>
              <a:pPr/>
              <a:t>2</a:t>
            </a:fld>
            <a:endParaRPr lang="en-US"/>
          </a:p>
        </p:txBody>
      </p:sp>
      <p:sp>
        <p:nvSpPr>
          <p:cNvPr id="9" name="Text Placeholder 8">
            <a:extLst>
              <a:ext uri="{FF2B5EF4-FFF2-40B4-BE49-F238E27FC236}">
                <a16:creationId xmlns:a16="http://schemas.microsoft.com/office/drawing/2014/main" id="{9982668D-91BF-0A1E-581D-45651C2F7439}"/>
              </a:ext>
            </a:extLst>
          </p:cNvPr>
          <p:cNvSpPr>
            <a:spLocks noGrp="1"/>
          </p:cNvSpPr>
          <p:nvPr>
            <p:ph type="body" sz="quarter" idx="16"/>
          </p:nvPr>
        </p:nvSpPr>
        <p:spPr/>
        <p:txBody>
          <a:bodyPr/>
          <a:lstStyle/>
          <a:p>
            <a:r>
              <a:rPr lang="en-US" b="1"/>
              <a:t>Medicaid and Supplemental Nutrition Assistance Program (SNAP):</a:t>
            </a:r>
          </a:p>
          <a:p>
            <a:r>
              <a:rPr lang="en-US" b="1"/>
              <a:t>Lifelines for Millions of Americans, including Arizonans</a:t>
            </a:r>
            <a:endParaRPr lang="en-US" b="1">
              <a:ea typeface="Calibri"/>
              <a:cs typeface="Calibri"/>
            </a:endParaRPr>
          </a:p>
        </p:txBody>
      </p:sp>
      <p:graphicFrame>
        <p:nvGraphicFramePr>
          <p:cNvPr id="4" name="Table 3">
            <a:extLst>
              <a:ext uri="{FF2B5EF4-FFF2-40B4-BE49-F238E27FC236}">
                <a16:creationId xmlns:a16="http://schemas.microsoft.com/office/drawing/2014/main" id="{2C44C43A-64F3-AE8C-D252-C767FCF567CB}"/>
              </a:ext>
            </a:extLst>
          </p:cNvPr>
          <p:cNvGraphicFramePr>
            <a:graphicFrameLocks noGrp="1"/>
          </p:cNvGraphicFramePr>
          <p:nvPr>
            <p:extLst>
              <p:ext uri="{D42A27DB-BD31-4B8C-83A1-F6EECF244321}">
                <p14:modId xmlns:p14="http://schemas.microsoft.com/office/powerpoint/2010/main" val="2291431340"/>
              </p:ext>
            </p:extLst>
          </p:nvPr>
        </p:nvGraphicFramePr>
        <p:xfrm>
          <a:off x="1465675" y="1752896"/>
          <a:ext cx="9461405" cy="3541480"/>
        </p:xfrm>
        <a:graphic>
          <a:graphicData uri="http://schemas.openxmlformats.org/drawingml/2006/table">
            <a:tbl>
              <a:tblPr firstRow="1" bandRow="1">
                <a:tableStyleId>{5C22544A-7EE6-4342-B048-85BDC9FD1C3A}</a:tableStyleId>
              </a:tblPr>
              <a:tblGrid>
                <a:gridCol w="1279478">
                  <a:extLst>
                    <a:ext uri="{9D8B030D-6E8A-4147-A177-3AD203B41FA5}">
                      <a16:colId xmlns:a16="http://schemas.microsoft.com/office/drawing/2014/main" val="3431686268"/>
                    </a:ext>
                  </a:extLst>
                </a:gridCol>
                <a:gridCol w="4003119">
                  <a:extLst>
                    <a:ext uri="{9D8B030D-6E8A-4147-A177-3AD203B41FA5}">
                      <a16:colId xmlns:a16="http://schemas.microsoft.com/office/drawing/2014/main" val="121557125"/>
                    </a:ext>
                  </a:extLst>
                </a:gridCol>
                <a:gridCol w="4178808">
                  <a:extLst>
                    <a:ext uri="{9D8B030D-6E8A-4147-A177-3AD203B41FA5}">
                      <a16:colId xmlns:a16="http://schemas.microsoft.com/office/drawing/2014/main" val="1100839476"/>
                    </a:ext>
                  </a:extLst>
                </a:gridCol>
              </a:tblGrid>
              <a:tr h="432520">
                <a:tc>
                  <a:txBody>
                    <a:bodyPr/>
                    <a:lstStyle/>
                    <a:p>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Medicaid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SNAP</a:t>
                      </a:r>
                    </a:p>
                  </a:txBody>
                  <a:tcPr/>
                </a:tc>
                <a:extLst>
                  <a:ext uri="{0D108BD9-81ED-4DB2-BD59-A6C34878D82A}">
                    <a16:rowId xmlns:a16="http://schemas.microsoft.com/office/drawing/2014/main" val="3513729778"/>
                  </a:ext>
                </a:extLst>
              </a:tr>
              <a:tr h="564844">
                <a:tc>
                  <a:txBody>
                    <a:bodyPr/>
                    <a:lstStyle/>
                    <a:p>
                      <a:r>
                        <a:rPr lang="en-US"/>
                        <a:t># of Participants</a:t>
                      </a:r>
                    </a:p>
                  </a:txBody>
                  <a:tcPr/>
                </a:tc>
                <a:tc>
                  <a:txBody>
                    <a:bodyPr/>
                    <a:lstStyle/>
                    <a:p>
                      <a:r>
                        <a:rPr lang="en-US"/>
                        <a:t>~77M (1 in 5 Americans)</a:t>
                      </a:r>
                    </a:p>
                    <a:p>
                      <a:r>
                        <a:rPr lang="en-US"/>
                        <a:t>Nearly </a:t>
                      </a:r>
                      <a:r>
                        <a:rPr lang="en-US">
                          <a:hlinkClick r:id="rId3"/>
                        </a:rPr>
                        <a:t>2M</a:t>
                      </a:r>
                      <a:r>
                        <a:rPr lang="en-US"/>
                        <a:t> Arizonans, incl. </a:t>
                      </a:r>
                      <a:r>
                        <a:rPr lang="en-US" sz="1800" b="0" i="0" u="none" strike="noStrike" noProof="0">
                          <a:latin typeface="Calibri"/>
                        </a:rPr>
                        <a:t>792K children</a:t>
                      </a:r>
                    </a:p>
                  </a:txBody>
                  <a:tcPr/>
                </a:tc>
                <a:tc>
                  <a:txBody>
                    <a:bodyPr/>
                    <a:lstStyle/>
                    <a:p>
                      <a:r>
                        <a:rPr lang="en-US"/>
                        <a:t>~42M (1 in 8 Americans)</a:t>
                      </a:r>
                    </a:p>
                    <a:p>
                      <a:r>
                        <a:rPr lang="en-US"/>
                        <a:t>About </a:t>
                      </a:r>
                      <a:r>
                        <a:rPr lang="en-US">
                          <a:hlinkClick r:id="rId4"/>
                        </a:rPr>
                        <a:t>900K</a:t>
                      </a:r>
                      <a:r>
                        <a:rPr lang="en-US"/>
                        <a:t> Arizonans, incl. </a:t>
                      </a:r>
                      <a:r>
                        <a:rPr lang="en-US" sz="1800" b="0" i="0" u="none" strike="noStrike" noProof="0">
                          <a:latin typeface="Calibri"/>
                        </a:rPr>
                        <a:t>347K children</a:t>
                      </a:r>
                    </a:p>
                  </a:txBody>
                  <a:tcPr/>
                </a:tc>
                <a:extLst>
                  <a:ext uri="{0D108BD9-81ED-4DB2-BD59-A6C34878D82A}">
                    <a16:rowId xmlns:a16="http://schemas.microsoft.com/office/drawing/2014/main" val="2142902486"/>
                  </a:ext>
                </a:extLst>
              </a:tr>
              <a:tr h="370840">
                <a:tc>
                  <a:txBody>
                    <a:bodyPr/>
                    <a:lstStyle/>
                    <a:p>
                      <a:r>
                        <a:rPr lang="en-US"/>
                        <a:t>Pop. Served</a:t>
                      </a:r>
                    </a:p>
                  </a:txBody>
                  <a:tcPr/>
                </a:tc>
                <a:tc gridSpan="2">
                  <a:txBody>
                    <a:bodyPr/>
                    <a:lstStyle/>
                    <a:p>
                      <a:pPr algn="ctr"/>
                      <a:r>
                        <a:rPr lang="en-US"/>
                        <a:t>Working Adults, Children, Seniors, Adults with Disabilities, Veterans</a:t>
                      </a:r>
                    </a:p>
                  </a:txBody>
                  <a:tcPr/>
                </a:tc>
                <a:tc hMerge="1">
                  <a:txBody>
                    <a:bodyPr/>
                    <a:lstStyle/>
                    <a:p>
                      <a:pPr algn="ctr"/>
                      <a:endParaRPr lang="en-US"/>
                    </a:p>
                  </a:txBody>
                  <a:tcPr/>
                </a:tc>
                <a:extLst>
                  <a:ext uri="{0D108BD9-81ED-4DB2-BD59-A6C34878D82A}">
                    <a16:rowId xmlns:a16="http://schemas.microsoft.com/office/drawing/2014/main" val="746085795"/>
                  </a:ext>
                </a:extLst>
              </a:tr>
              <a:tr h="370840">
                <a:tc>
                  <a:txBody>
                    <a:bodyPr/>
                    <a:lstStyle/>
                    <a:p>
                      <a:r>
                        <a:rPr lang="en-US"/>
                        <a:t>Community Impact</a:t>
                      </a:r>
                    </a:p>
                  </a:txBody>
                  <a:tcPr/>
                </a:tc>
                <a:tc>
                  <a:txBody>
                    <a:bodyPr/>
                    <a:lstStyle/>
                    <a:p>
                      <a:r>
                        <a:rPr lang="en-US"/>
                        <a:t>State and Local Medicaid Agencies, Rural Hospitals, Clinics, Health Care Systems</a:t>
                      </a:r>
                    </a:p>
                  </a:txBody>
                  <a:tcPr/>
                </a:tc>
                <a:tc>
                  <a:txBody>
                    <a:bodyPr/>
                    <a:lstStyle/>
                    <a:p>
                      <a:r>
                        <a:rPr lang="en-US"/>
                        <a:t>State and Local SNAP Agencies, Retailers, Food Systems, Farmers, Producers</a:t>
                      </a:r>
                    </a:p>
                  </a:txBody>
                  <a:tcPr/>
                </a:tc>
                <a:extLst>
                  <a:ext uri="{0D108BD9-81ED-4DB2-BD59-A6C34878D82A}">
                    <a16:rowId xmlns:a16="http://schemas.microsoft.com/office/drawing/2014/main" val="2823852915"/>
                  </a:ext>
                </a:extLst>
              </a:tr>
              <a:tr h="370840">
                <a:tc>
                  <a:txBody>
                    <a:bodyPr/>
                    <a:lstStyle/>
                    <a:p>
                      <a:r>
                        <a:rPr lang="en-US"/>
                        <a:t>Economic Impact</a:t>
                      </a:r>
                    </a:p>
                  </a:txBody>
                  <a:tcPr/>
                </a:tc>
                <a:tc gridSpan="2">
                  <a:txBody>
                    <a:bodyPr/>
                    <a:lstStyle/>
                    <a:p>
                      <a:pPr algn="ctr"/>
                      <a:r>
                        <a:rPr lang="en-US"/>
                        <a:t>Every $1 spent generates more than a dollar’s worth of local economic activity </a:t>
                      </a:r>
                    </a:p>
                    <a:p>
                      <a:pPr algn="ctr"/>
                      <a:r>
                        <a:rPr lang="en-US" sz="1500"/>
                        <a:t>(*every $1 in SNAP benefits = $1.54 in local economic activity</a:t>
                      </a:r>
                      <a:r>
                        <a:rPr lang="en-US"/>
                        <a:t>)</a:t>
                      </a:r>
                    </a:p>
                    <a:p>
                      <a:pPr algn="ctr"/>
                      <a:r>
                        <a:rPr lang="en-US"/>
                        <a:t>Drives employment, supports local businesses, stimulates economies, generates state/local tax revenue, saves money for participants, reduces health care costs </a:t>
                      </a:r>
                    </a:p>
                  </a:txBody>
                  <a:tcPr/>
                </a:tc>
                <a:tc hMerge="1">
                  <a:txBody>
                    <a:bodyPr/>
                    <a:lstStyle/>
                    <a:p>
                      <a:pPr algn="ctr"/>
                      <a:endParaRPr lang="en-US"/>
                    </a:p>
                  </a:txBody>
                  <a:tcPr/>
                </a:tc>
                <a:extLst>
                  <a:ext uri="{0D108BD9-81ED-4DB2-BD59-A6C34878D82A}">
                    <a16:rowId xmlns:a16="http://schemas.microsoft.com/office/drawing/2014/main" val="1546100523"/>
                  </a:ext>
                </a:extLst>
              </a:tr>
            </a:tbl>
          </a:graphicData>
        </a:graphic>
      </p:graphicFrame>
    </p:spTree>
    <p:extLst>
      <p:ext uri="{BB962C8B-B14F-4D97-AF65-F5344CB8AC3E}">
        <p14:creationId xmlns:p14="http://schemas.microsoft.com/office/powerpoint/2010/main" val="1418006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56EC8-617C-023F-B91D-9498D548E183}"/>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7EB7A31-A976-6E33-4D36-AC68626C62F9}"/>
              </a:ext>
            </a:extLst>
          </p:cNvPr>
          <p:cNvSpPr>
            <a:spLocks noGrp="1"/>
          </p:cNvSpPr>
          <p:nvPr>
            <p:ph type="sldNum" sz="quarter" idx="12"/>
          </p:nvPr>
        </p:nvSpPr>
        <p:spPr/>
        <p:txBody>
          <a:bodyPr/>
          <a:lstStyle/>
          <a:p>
            <a:fld id="{AE919B77-9796-D34E-8D5A-4054B4AFF4B6}" type="slidenum">
              <a:rPr lang="en-US" smtClean="0"/>
              <a:pPr/>
              <a:t>3</a:t>
            </a:fld>
            <a:endParaRPr lang="en-US"/>
          </a:p>
        </p:txBody>
      </p:sp>
      <p:sp>
        <p:nvSpPr>
          <p:cNvPr id="9" name="Text Placeholder 8">
            <a:extLst>
              <a:ext uri="{FF2B5EF4-FFF2-40B4-BE49-F238E27FC236}">
                <a16:creationId xmlns:a16="http://schemas.microsoft.com/office/drawing/2014/main" id="{918CDD57-C22B-39AC-EF0F-75B241A13B4E}"/>
              </a:ext>
            </a:extLst>
          </p:cNvPr>
          <p:cNvSpPr>
            <a:spLocks noGrp="1"/>
          </p:cNvSpPr>
          <p:nvPr>
            <p:ph type="body" sz="quarter" idx="16"/>
          </p:nvPr>
        </p:nvSpPr>
        <p:spPr/>
        <p:txBody>
          <a:bodyPr/>
          <a:lstStyle/>
          <a:p>
            <a:r>
              <a:rPr lang="en-US" b="1"/>
              <a:t>Implications Government Shutdown has on Health Coverage and Food Assistance</a:t>
            </a:r>
            <a:endParaRPr lang="en-US"/>
          </a:p>
        </p:txBody>
      </p:sp>
      <p:sp>
        <p:nvSpPr>
          <p:cNvPr id="5" name="TextBox 4">
            <a:extLst>
              <a:ext uri="{FF2B5EF4-FFF2-40B4-BE49-F238E27FC236}">
                <a16:creationId xmlns:a16="http://schemas.microsoft.com/office/drawing/2014/main" id="{DDC2EBA3-CD15-8354-35E6-26D8FCEF2FA8}"/>
              </a:ext>
            </a:extLst>
          </p:cNvPr>
          <p:cNvSpPr txBox="1"/>
          <p:nvPr/>
        </p:nvSpPr>
        <p:spPr>
          <a:xfrm>
            <a:off x="359833" y="1460500"/>
            <a:ext cx="11082866"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ea typeface="Calibri"/>
                <a:cs typeface="Calibri"/>
              </a:rPr>
              <a:t>Health Coverage</a:t>
            </a:r>
            <a:endParaRPr lang="en-US"/>
          </a:p>
          <a:p>
            <a:pPr marL="285750" indent="-285750">
              <a:buFont typeface="Arial"/>
              <a:buChar char="•"/>
            </a:pPr>
            <a:r>
              <a:rPr lang="en-US">
                <a:ea typeface="Calibri"/>
                <a:cs typeface="Calibri"/>
              </a:rPr>
              <a:t>Affordable Care Act (ACA) Enhanced Premium Tax Credits (EPTCs) will expire at the end of this year unless Congress takes immediate action in voting to make them permanent</a:t>
            </a:r>
          </a:p>
          <a:p>
            <a:pPr marL="742950" lvl="1" indent="-285750">
              <a:buFont typeface="Arial"/>
              <a:buChar char="•"/>
            </a:pPr>
            <a:r>
              <a:rPr lang="en-US">
                <a:ea typeface="+mn-lt"/>
                <a:cs typeface="+mn-lt"/>
              </a:rPr>
              <a:t>On November 1, the 2026 ACA Open Enrollment Period launched where millions of consumers are now facing major premium hikes, all while a government shutdown drags on</a:t>
            </a:r>
            <a:endParaRPr lang="en-US">
              <a:ea typeface="Calibri" panose="020F0502020204030204"/>
              <a:cs typeface="Calibri" panose="020F0502020204030204"/>
            </a:endParaRPr>
          </a:p>
          <a:p>
            <a:pPr marL="742950" lvl="1" indent="-285750">
              <a:buFont typeface="Arial"/>
              <a:buChar char="•"/>
            </a:pPr>
            <a:r>
              <a:rPr lang="en-US">
                <a:ea typeface="Calibri"/>
                <a:cs typeface="Calibri"/>
                <a:hlinkClick r:id="rId3"/>
              </a:rPr>
              <a:t>More than 370K</a:t>
            </a:r>
            <a:r>
              <a:rPr lang="en-US">
                <a:ea typeface="Calibri"/>
                <a:cs typeface="Calibri"/>
              </a:rPr>
              <a:t> Arizonans rely on premium tax credits to afford health coverage via </a:t>
            </a:r>
            <a:r>
              <a:rPr lang="en-US" err="1">
                <a:ea typeface="Calibri"/>
                <a:cs typeface="Calibri"/>
              </a:rPr>
              <a:t>HealthCare.Gov</a:t>
            </a:r>
            <a:endParaRPr lang="en-US">
              <a:ea typeface="Calibri"/>
              <a:cs typeface="Calibri"/>
            </a:endParaRPr>
          </a:p>
          <a:p>
            <a:pPr marL="742950" lvl="1" indent="-285750">
              <a:buFont typeface="Arial"/>
              <a:buChar char="•"/>
            </a:pPr>
            <a:r>
              <a:rPr lang="en-US">
                <a:ea typeface="Calibri"/>
                <a:cs typeface="Calibri"/>
                <a:hlinkClick r:id="rId4"/>
              </a:rPr>
              <a:t>Nearly 1 in 6</a:t>
            </a:r>
            <a:r>
              <a:rPr lang="en-US">
                <a:ea typeface="Calibri"/>
                <a:cs typeface="Calibri"/>
              </a:rPr>
              <a:t> people living in Arizona have a high medical cost burden</a:t>
            </a:r>
          </a:p>
          <a:p>
            <a:pPr marL="742950" lvl="1" indent="-285750">
              <a:buFont typeface="Arial"/>
              <a:buChar char="•"/>
            </a:pPr>
            <a:r>
              <a:rPr lang="en-US">
                <a:ea typeface="Calibri"/>
                <a:cs typeface="Calibri"/>
                <a:hlinkClick r:id="rId4"/>
              </a:rPr>
              <a:t>Nearly 1 in 8</a:t>
            </a:r>
            <a:r>
              <a:rPr lang="en-US">
                <a:ea typeface="Calibri"/>
                <a:cs typeface="Calibri"/>
              </a:rPr>
              <a:t> people living in Arizona report having trouble paying medical bills</a:t>
            </a:r>
          </a:p>
          <a:p>
            <a:pPr marL="742950" lvl="1" indent="-285750">
              <a:buFont typeface="Arial"/>
              <a:buChar char="•"/>
            </a:pPr>
            <a:r>
              <a:rPr lang="en-US">
                <a:ea typeface="Calibri"/>
                <a:cs typeface="Calibri"/>
              </a:rPr>
              <a:t>Arizona Marketplace plans are expected to increase </a:t>
            </a:r>
            <a:r>
              <a:rPr lang="en-US">
                <a:ea typeface="Calibri"/>
                <a:cs typeface="Calibri"/>
                <a:hlinkClick r:id="rId5"/>
              </a:rPr>
              <a:t>2.5% to 55% </a:t>
            </a:r>
            <a:r>
              <a:rPr lang="en-US">
                <a:ea typeface="Calibri"/>
                <a:cs typeface="Calibri"/>
              </a:rPr>
              <a:t>for 2026</a:t>
            </a:r>
          </a:p>
          <a:p>
            <a:pPr marL="742950" lvl="1" indent="-285750">
              <a:buFont typeface="Arial"/>
              <a:buChar char="•"/>
            </a:pPr>
            <a:endParaRPr lang="en-US">
              <a:ea typeface="Calibri"/>
              <a:cs typeface="Calibri"/>
            </a:endParaRPr>
          </a:p>
          <a:p>
            <a:r>
              <a:rPr lang="en-US" b="1">
                <a:ea typeface="Calibri"/>
                <a:cs typeface="Calibri"/>
              </a:rPr>
              <a:t>Food Assistance</a:t>
            </a:r>
          </a:p>
          <a:p>
            <a:pPr marL="285750" indent="-285750">
              <a:buFont typeface="Arial"/>
              <a:buChar char="•"/>
            </a:pPr>
            <a:r>
              <a:rPr lang="en-US">
                <a:ea typeface="Calibri"/>
                <a:cs typeface="Calibri"/>
              </a:rPr>
              <a:t>USDA has decided to not release contingency funds to cover SNAP benefits in November, leaving more than 42M Americans without access to grocery benefits</a:t>
            </a:r>
            <a:endParaRPr lang="en-US"/>
          </a:p>
          <a:p>
            <a:pPr marL="742950" lvl="1" indent="-285750">
              <a:buFont typeface="Arial"/>
              <a:buChar char="•"/>
            </a:pPr>
            <a:r>
              <a:rPr lang="en-US" b="1" i="1">
                <a:ea typeface="Calibri"/>
                <a:cs typeface="Calibri"/>
              </a:rPr>
              <a:t>Note</a:t>
            </a:r>
            <a:r>
              <a:rPr lang="en-US">
                <a:ea typeface="Calibri"/>
                <a:cs typeface="Calibri"/>
              </a:rPr>
              <a:t>: On 10/31, federal judges ruled that USDA cannot suspend benefits during the government shutdown</a:t>
            </a:r>
          </a:p>
          <a:p>
            <a:pPr marL="1200150" lvl="2" indent="-285750">
              <a:buFont typeface="Arial"/>
              <a:buChar char="•"/>
            </a:pPr>
            <a:r>
              <a:rPr lang="en-US">
                <a:ea typeface="Calibri"/>
                <a:cs typeface="Calibri"/>
              </a:rPr>
              <a:t>About </a:t>
            </a:r>
            <a:r>
              <a:rPr lang="en-US">
                <a:ea typeface="Calibri"/>
                <a:cs typeface="Calibri"/>
                <a:hlinkClick r:id="rId6"/>
              </a:rPr>
              <a:t>900K</a:t>
            </a:r>
            <a:r>
              <a:rPr lang="en-US">
                <a:ea typeface="Calibri"/>
                <a:cs typeface="Calibri"/>
              </a:rPr>
              <a:t> Arizonans rely on SNAP benefits to afford groceries every month </a:t>
            </a:r>
          </a:p>
          <a:p>
            <a:pPr marL="1200150" lvl="2" indent="-285750">
              <a:buFont typeface="Arial"/>
              <a:buChar char="•"/>
            </a:pPr>
            <a:r>
              <a:rPr lang="en-US">
                <a:ea typeface="Calibri"/>
                <a:cs typeface="Calibri"/>
                <a:hlinkClick r:id="rId7"/>
              </a:rPr>
              <a:t>More than 68%</a:t>
            </a:r>
            <a:r>
              <a:rPr lang="en-US">
                <a:ea typeface="Calibri"/>
                <a:cs typeface="Calibri"/>
              </a:rPr>
              <a:t> of Arizona SNAP participants are in families with children</a:t>
            </a:r>
          </a:p>
          <a:p>
            <a:pPr marL="742950" lvl="1" indent="-285750">
              <a:buFont typeface="Arial"/>
              <a:buChar char="•"/>
            </a:pPr>
            <a:endParaRPr lang="en-US">
              <a:ea typeface="Calibri"/>
              <a:cs typeface="Calibri"/>
            </a:endParaRPr>
          </a:p>
          <a:p>
            <a:pPr marL="742950" lvl="1" indent="-285750">
              <a:buFont typeface="Arial"/>
              <a:buChar char="•"/>
            </a:pPr>
            <a:endParaRPr lang="en-US">
              <a:ea typeface="Calibri"/>
              <a:cs typeface="Calibri"/>
            </a:endParaRPr>
          </a:p>
          <a:p>
            <a:pPr marL="285750" indent="-285750">
              <a:buFont typeface="Arial"/>
              <a:buChar char="•"/>
            </a:pPr>
            <a:endParaRPr lang="en-US">
              <a:ea typeface="Calibri"/>
              <a:cs typeface="Calibri"/>
            </a:endParaRPr>
          </a:p>
        </p:txBody>
      </p:sp>
    </p:spTree>
    <p:extLst>
      <p:ext uri="{BB962C8B-B14F-4D97-AF65-F5344CB8AC3E}">
        <p14:creationId xmlns:p14="http://schemas.microsoft.com/office/powerpoint/2010/main" val="887168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4047B-A70D-D6CB-7F79-7CF500DBBA97}"/>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96D69F6-488F-E352-90C2-869CDA88E9AC}"/>
              </a:ext>
            </a:extLst>
          </p:cNvPr>
          <p:cNvSpPr>
            <a:spLocks noGrp="1"/>
          </p:cNvSpPr>
          <p:nvPr>
            <p:ph type="sldNum" sz="quarter" idx="12"/>
          </p:nvPr>
        </p:nvSpPr>
        <p:spPr/>
        <p:txBody>
          <a:bodyPr/>
          <a:lstStyle/>
          <a:p>
            <a:fld id="{AE919B77-9796-D34E-8D5A-4054B4AFF4B6}" type="slidenum">
              <a:rPr lang="en-US" smtClean="0"/>
              <a:pPr/>
              <a:t>4</a:t>
            </a:fld>
            <a:endParaRPr lang="en-US"/>
          </a:p>
        </p:txBody>
      </p:sp>
      <p:sp>
        <p:nvSpPr>
          <p:cNvPr id="4" name="Title 3">
            <a:extLst>
              <a:ext uri="{FF2B5EF4-FFF2-40B4-BE49-F238E27FC236}">
                <a16:creationId xmlns:a16="http://schemas.microsoft.com/office/drawing/2014/main" id="{E43A5A5D-A58C-144B-FDAB-1B8C810611EF}"/>
              </a:ext>
            </a:extLst>
          </p:cNvPr>
          <p:cNvSpPr>
            <a:spLocks noGrp="1"/>
          </p:cNvSpPr>
          <p:nvPr>
            <p:ph type="title"/>
          </p:nvPr>
        </p:nvSpPr>
        <p:spPr/>
        <p:txBody>
          <a:bodyPr/>
          <a:lstStyle/>
          <a:p>
            <a:r>
              <a:rPr lang="en-US" b="1"/>
              <a:t>Historic Changes to Medicaid/CHIP, Marketplace, and SNAP</a:t>
            </a:r>
            <a:endParaRPr lang="en-US"/>
          </a:p>
        </p:txBody>
      </p:sp>
      <p:sp>
        <p:nvSpPr>
          <p:cNvPr id="2" name="TextBox 1">
            <a:extLst>
              <a:ext uri="{FF2B5EF4-FFF2-40B4-BE49-F238E27FC236}">
                <a16:creationId xmlns:a16="http://schemas.microsoft.com/office/drawing/2014/main" id="{2C76EB8E-E361-53F4-4326-4FB09FE7C437}"/>
              </a:ext>
            </a:extLst>
          </p:cNvPr>
          <p:cNvSpPr txBox="1"/>
          <p:nvPr/>
        </p:nvSpPr>
        <p:spPr>
          <a:xfrm>
            <a:off x="0" y="684747"/>
            <a:ext cx="6301583" cy="5632311"/>
          </a:xfrm>
          <a:prstGeom prst="rect">
            <a:avLst/>
          </a:prstGeom>
          <a:noFill/>
        </p:spPr>
        <p:txBody>
          <a:bodyPr wrap="square" lIns="91440" tIns="45720" rIns="91440" bIns="45720" rtlCol="0" anchor="t">
            <a:spAutoFit/>
          </a:bodyPr>
          <a:lstStyle/>
          <a:p>
            <a:r>
              <a:rPr lang="en-US" b="1">
                <a:solidFill>
                  <a:srgbClr val="34A1DA"/>
                </a:solidFill>
              </a:rPr>
              <a:t>H.R. 1 Implementation</a:t>
            </a:r>
          </a:p>
          <a:p>
            <a:endParaRPr lang="en-US" b="1">
              <a:solidFill>
                <a:srgbClr val="34A1DA"/>
              </a:solidFill>
            </a:endParaRPr>
          </a:p>
          <a:p>
            <a:pPr lvl="1"/>
            <a:r>
              <a:rPr lang="en-US" b="1">
                <a:solidFill>
                  <a:srgbClr val="34A1DA"/>
                </a:solidFill>
              </a:rPr>
              <a:t>Coverage and Access Implications</a:t>
            </a:r>
          </a:p>
          <a:p>
            <a:pPr marL="742950" lvl="1" indent="-285750">
              <a:buClr>
                <a:srgbClr val="E5003F"/>
              </a:buClr>
              <a:buFont typeface="Arial" panose="020B0604020202020204" pitchFamily="34" charset="0"/>
              <a:buChar char="•"/>
            </a:pPr>
            <a:r>
              <a:rPr lang="en-US"/>
              <a:t>Work Reporting Requirements for SNAP and Medicaid</a:t>
            </a:r>
          </a:p>
          <a:p>
            <a:pPr marL="742950" lvl="1" indent="-285750">
              <a:buClr>
                <a:srgbClr val="E5003F"/>
              </a:buClr>
              <a:buFont typeface="Arial" panose="020B0604020202020204" pitchFamily="34" charset="0"/>
              <a:buChar char="•"/>
            </a:pPr>
            <a:r>
              <a:rPr lang="en-US"/>
              <a:t>6-month redeterminations for Medicaid Expansion population</a:t>
            </a:r>
          </a:p>
          <a:p>
            <a:pPr marL="742950" lvl="1" indent="-285750">
              <a:buClr>
                <a:srgbClr val="E5003F"/>
              </a:buClr>
              <a:buFont typeface="Arial" panose="020B0604020202020204" pitchFamily="34" charset="0"/>
              <a:buChar char="•"/>
            </a:pPr>
            <a:r>
              <a:rPr lang="en-US"/>
              <a:t>Retroactive coverage limitations for Medicaid Expansion population</a:t>
            </a:r>
          </a:p>
          <a:p>
            <a:pPr marL="742950" lvl="1" indent="-285750">
              <a:buClr>
                <a:srgbClr val="E5003F"/>
              </a:buClr>
              <a:buFont typeface="Arial" panose="020B0604020202020204" pitchFamily="34" charset="0"/>
              <a:buChar char="•"/>
            </a:pPr>
            <a:r>
              <a:rPr lang="en-US"/>
              <a:t>Eligibility and Enrollment Hurdles</a:t>
            </a:r>
          </a:p>
          <a:p>
            <a:pPr marL="1200150" lvl="2" indent="-285750">
              <a:buClr>
                <a:srgbClr val="E5003F"/>
              </a:buClr>
              <a:buFont typeface="Arial" panose="020B0604020202020204" pitchFamily="34" charset="0"/>
              <a:buChar char="•"/>
            </a:pPr>
            <a:r>
              <a:rPr lang="en-US"/>
              <a:t>Moratorium on CMS Rule to simplify Medicaid/CHIP enrollment</a:t>
            </a:r>
          </a:p>
          <a:p>
            <a:pPr marL="742950" lvl="1" indent="-285750">
              <a:buClr>
                <a:srgbClr val="E5003F"/>
              </a:buClr>
              <a:buFont typeface="Arial" panose="020B0604020202020204" pitchFamily="34" charset="0"/>
              <a:buChar char="•"/>
            </a:pPr>
            <a:r>
              <a:rPr lang="en-US"/>
              <a:t>Restrictions for certain immigrant populations to access Medicaid and SNAP and afford ACA Marketplace plans</a:t>
            </a:r>
            <a:endParaRPr lang="en-US">
              <a:ea typeface="Calibri"/>
              <a:cs typeface="Calibri"/>
            </a:endParaRPr>
          </a:p>
          <a:p>
            <a:pPr marL="742950" lvl="1" indent="-285750">
              <a:buClr>
                <a:srgbClr val="E5003F"/>
              </a:buClr>
              <a:buFont typeface="Arial" panose="020B0604020202020204" pitchFamily="34" charset="0"/>
              <a:buChar char="•"/>
            </a:pPr>
            <a:endParaRPr lang="en-US"/>
          </a:p>
          <a:p>
            <a:r>
              <a:rPr lang="en-US" b="1">
                <a:solidFill>
                  <a:srgbClr val="34A1DA"/>
                </a:solidFill>
              </a:rPr>
              <a:t>	Final Marketplace Rule</a:t>
            </a:r>
          </a:p>
          <a:p>
            <a:pPr marL="742950" lvl="1" indent="-285750">
              <a:buClr>
                <a:srgbClr val="E5003F"/>
              </a:buClr>
              <a:buFont typeface="Arial" panose="020B0604020202020204" pitchFamily="34" charset="0"/>
              <a:buChar char="•"/>
            </a:pPr>
            <a:r>
              <a:rPr lang="en-US"/>
              <a:t>Makes DACA recipients ineligible for ACA Marketplace Plans</a:t>
            </a:r>
          </a:p>
          <a:p>
            <a:pPr marL="742950" lvl="1" indent="-285750">
              <a:buClr>
                <a:srgbClr val="E5003F"/>
              </a:buClr>
              <a:buFont typeface="Arial" panose="020B0604020202020204" pitchFamily="34" charset="0"/>
              <a:buChar char="•"/>
            </a:pPr>
            <a:r>
              <a:rPr lang="en-US"/>
              <a:t>Shortens ACA Open Enrollment Period for Plan Year 2027</a:t>
            </a:r>
          </a:p>
          <a:p>
            <a:pPr marL="285750" indent="-285750">
              <a:buClr>
                <a:srgbClr val="E5003F"/>
              </a:buClr>
              <a:buFont typeface="Arial" panose="020B0604020202020204" pitchFamily="34" charset="0"/>
              <a:buChar char="•"/>
            </a:pPr>
            <a:endParaRPr lang="en-US"/>
          </a:p>
          <a:p>
            <a:pPr>
              <a:buClr>
                <a:srgbClr val="E5003F"/>
              </a:buClr>
            </a:pPr>
            <a:endParaRPr lang="en-US"/>
          </a:p>
        </p:txBody>
      </p:sp>
      <p:sp>
        <p:nvSpPr>
          <p:cNvPr id="5" name="TextBox 4">
            <a:extLst>
              <a:ext uri="{FF2B5EF4-FFF2-40B4-BE49-F238E27FC236}">
                <a16:creationId xmlns:a16="http://schemas.microsoft.com/office/drawing/2014/main" id="{1AFD7234-4B3C-B11E-679D-DE0AD7954352}"/>
              </a:ext>
            </a:extLst>
          </p:cNvPr>
          <p:cNvSpPr txBox="1"/>
          <p:nvPr/>
        </p:nvSpPr>
        <p:spPr>
          <a:xfrm>
            <a:off x="6102937" y="961745"/>
            <a:ext cx="5739608" cy="5078313"/>
          </a:xfrm>
          <a:prstGeom prst="rect">
            <a:avLst/>
          </a:prstGeom>
          <a:noFill/>
        </p:spPr>
        <p:txBody>
          <a:bodyPr wrap="square" lIns="91440" tIns="45720" rIns="91440" bIns="45720" rtlCol="0" anchor="t">
            <a:spAutoFit/>
          </a:bodyPr>
          <a:lstStyle/>
          <a:p>
            <a:pPr marL="285750" indent="-285750">
              <a:buClr>
                <a:srgbClr val="E5003F"/>
              </a:buClr>
              <a:buFont typeface="Arial" panose="020B0604020202020204" pitchFamily="34" charset="0"/>
              <a:buChar char="•"/>
            </a:pPr>
            <a:endParaRPr lang="en-US"/>
          </a:p>
          <a:p>
            <a:pPr lvl="1">
              <a:buClr>
                <a:srgbClr val="E5003F"/>
              </a:buClr>
            </a:pPr>
            <a:r>
              <a:rPr lang="en-US" b="1">
                <a:solidFill>
                  <a:srgbClr val="34A1DA"/>
                </a:solidFill>
              </a:rPr>
              <a:t>Financial Implications</a:t>
            </a:r>
          </a:p>
          <a:p>
            <a:pPr marL="742950" lvl="1" indent="-285750">
              <a:buClr>
                <a:srgbClr val="E5003F"/>
              </a:buClr>
              <a:buFont typeface="Arial" panose="020B0604020202020204" pitchFamily="34" charset="0"/>
              <a:buChar char="•"/>
            </a:pPr>
            <a:r>
              <a:rPr lang="en-US"/>
              <a:t>Medicaid</a:t>
            </a:r>
          </a:p>
          <a:p>
            <a:pPr marL="1200150" lvl="2" indent="-285750">
              <a:buClr>
                <a:srgbClr val="E5003F"/>
              </a:buClr>
              <a:buFont typeface="Arial" panose="020B0604020202020204" pitchFamily="34" charset="0"/>
              <a:buChar char="•"/>
            </a:pPr>
            <a:r>
              <a:rPr lang="en-US"/>
              <a:t>Provider tax rates</a:t>
            </a:r>
          </a:p>
          <a:p>
            <a:pPr marL="1200150" lvl="2" indent="-285750">
              <a:buClr>
                <a:srgbClr val="E5003F"/>
              </a:buClr>
              <a:buFont typeface="Arial" panose="020B0604020202020204" pitchFamily="34" charset="0"/>
              <a:buChar char="•"/>
            </a:pPr>
            <a:r>
              <a:rPr lang="en-US"/>
              <a:t>State directed payments</a:t>
            </a:r>
          </a:p>
          <a:p>
            <a:pPr marL="1200150" lvl="2" indent="-285750">
              <a:buClr>
                <a:srgbClr val="E5003F"/>
              </a:buClr>
              <a:buFont typeface="Arial" panose="020B0604020202020204" pitchFamily="34" charset="0"/>
              <a:buChar char="•"/>
            </a:pPr>
            <a:r>
              <a:rPr lang="en-US"/>
              <a:t>Budget neutrality for Medicaid demonstration projects (inc. AZ's 1115 Waiver)</a:t>
            </a:r>
            <a:endParaRPr lang="en-US">
              <a:ea typeface="Calibri"/>
              <a:cs typeface="Calibri"/>
            </a:endParaRPr>
          </a:p>
          <a:p>
            <a:pPr marL="742950" lvl="1" indent="-285750">
              <a:buClr>
                <a:srgbClr val="E5003F"/>
              </a:buClr>
              <a:buFont typeface="Arial" panose="020B0604020202020204" pitchFamily="34" charset="0"/>
              <a:buChar char="•"/>
            </a:pPr>
            <a:r>
              <a:rPr lang="en-US"/>
              <a:t>SNAP</a:t>
            </a:r>
          </a:p>
          <a:p>
            <a:pPr marL="1200150" lvl="2" indent="-285750">
              <a:buClr>
                <a:srgbClr val="E5003F"/>
              </a:buClr>
              <a:buFont typeface="Arial" panose="020B0604020202020204" pitchFamily="34" charset="0"/>
              <a:buChar char="•"/>
            </a:pPr>
            <a:r>
              <a:rPr lang="en-US"/>
              <a:t>Cuts to SNAP benefits for those on LIHEAP; no longer able to deduct internet costs </a:t>
            </a:r>
          </a:p>
          <a:p>
            <a:pPr marL="1200150" lvl="2" indent="-285750">
              <a:buClr>
                <a:srgbClr val="E5003F"/>
              </a:buClr>
              <a:buFont typeface="Arial" panose="020B0604020202020204" pitchFamily="34" charset="0"/>
              <a:buChar char="•"/>
            </a:pPr>
            <a:r>
              <a:rPr lang="en-US"/>
              <a:t>Cost-shifts to States to cover high share of administrative costs + benefits based on error rates</a:t>
            </a:r>
          </a:p>
          <a:p>
            <a:pPr marL="742950" lvl="1" indent="-285750">
              <a:buClr>
                <a:srgbClr val="E5003F"/>
              </a:buClr>
              <a:buFont typeface="Arial" panose="020B0604020202020204" pitchFamily="34" charset="0"/>
              <a:buChar char="•"/>
            </a:pPr>
            <a:r>
              <a:rPr lang="en-US"/>
              <a:t>Marketplace</a:t>
            </a:r>
          </a:p>
          <a:p>
            <a:pPr marL="1200150" lvl="2" indent="-285750">
              <a:buClr>
                <a:srgbClr val="E5003F"/>
              </a:buClr>
              <a:buFont typeface="Arial" panose="020B0604020202020204" pitchFamily="34" charset="0"/>
              <a:buChar char="•"/>
            </a:pPr>
            <a:r>
              <a:rPr lang="en-US"/>
              <a:t>Increase in premiums and annual cost-sharing; health care costs will continue to rise for consumers</a:t>
            </a:r>
          </a:p>
          <a:p>
            <a:endParaRPr lang="en-US"/>
          </a:p>
        </p:txBody>
      </p:sp>
    </p:spTree>
    <p:extLst>
      <p:ext uri="{BB962C8B-B14F-4D97-AF65-F5344CB8AC3E}">
        <p14:creationId xmlns:p14="http://schemas.microsoft.com/office/powerpoint/2010/main" val="2531838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B2E87-2376-48A7-7F48-A1D9DF9B85DF}"/>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6558FC6-D65B-AE2E-873E-3FECF7135DB6}"/>
              </a:ext>
            </a:extLst>
          </p:cNvPr>
          <p:cNvSpPr>
            <a:spLocks noGrp="1"/>
          </p:cNvSpPr>
          <p:nvPr>
            <p:ph type="sldNum" sz="quarter" idx="12"/>
          </p:nvPr>
        </p:nvSpPr>
        <p:spPr/>
        <p:txBody>
          <a:bodyPr/>
          <a:lstStyle/>
          <a:p>
            <a:fld id="{AE919B77-9796-D34E-8D5A-4054B4AFF4B6}" type="slidenum">
              <a:rPr lang="en-US" smtClean="0"/>
              <a:pPr/>
              <a:t>5</a:t>
            </a:fld>
            <a:endParaRPr lang="en-US"/>
          </a:p>
        </p:txBody>
      </p:sp>
      <p:sp>
        <p:nvSpPr>
          <p:cNvPr id="4" name="Title 3">
            <a:extLst>
              <a:ext uri="{FF2B5EF4-FFF2-40B4-BE49-F238E27FC236}">
                <a16:creationId xmlns:a16="http://schemas.microsoft.com/office/drawing/2014/main" id="{C8D5050A-B466-FA14-CF05-93E657FFF9D0}"/>
              </a:ext>
            </a:extLst>
          </p:cNvPr>
          <p:cNvSpPr>
            <a:spLocks noGrp="1"/>
          </p:cNvSpPr>
          <p:nvPr>
            <p:ph type="title"/>
          </p:nvPr>
        </p:nvSpPr>
        <p:spPr/>
        <p:txBody>
          <a:bodyPr/>
          <a:lstStyle/>
          <a:p>
            <a:r>
              <a:rPr lang="en-US" b="1"/>
              <a:t>Challenges to Implementing Medicaid/CHIP, SNAP, and Marketplace Changes</a:t>
            </a:r>
            <a:endParaRPr lang="en-US"/>
          </a:p>
        </p:txBody>
      </p:sp>
      <p:sp>
        <p:nvSpPr>
          <p:cNvPr id="2" name="TextBox 1">
            <a:extLst>
              <a:ext uri="{FF2B5EF4-FFF2-40B4-BE49-F238E27FC236}">
                <a16:creationId xmlns:a16="http://schemas.microsoft.com/office/drawing/2014/main" id="{5B2C9F28-73D0-4F6C-7514-7F8F93A339AC}"/>
              </a:ext>
            </a:extLst>
          </p:cNvPr>
          <p:cNvSpPr txBox="1"/>
          <p:nvPr/>
        </p:nvSpPr>
        <p:spPr>
          <a:xfrm>
            <a:off x="232567" y="887015"/>
            <a:ext cx="8216108" cy="3693319"/>
          </a:xfrm>
          <a:prstGeom prst="rect">
            <a:avLst/>
          </a:prstGeom>
          <a:noFill/>
        </p:spPr>
        <p:txBody>
          <a:bodyPr wrap="square" lIns="91440" tIns="45720" rIns="91440" bIns="45720" rtlCol="0" anchor="t">
            <a:spAutoFit/>
          </a:bodyPr>
          <a:lstStyle/>
          <a:p>
            <a:r>
              <a:rPr lang="en-US" b="1">
                <a:solidFill>
                  <a:srgbClr val="34A1DA"/>
                </a:solidFill>
              </a:rPr>
              <a:t>State Implementation Challenges</a:t>
            </a:r>
          </a:p>
          <a:p>
            <a:pPr marL="285750" indent="-285750">
              <a:buClr>
                <a:srgbClr val="E5003F"/>
              </a:buClr>
              <a:buFont typeface="Arial" panose="020B0604020202020204" pitchFamily="34" charset="0"/>
              <a:buChar char="•"/>
            </a:pPr>
            <a:r>
              <a:rPr lang="en-US"/>
              <a:t>Significant updates to Medicaid and SNAP eligibility and enrollment systems </a:t>
            </a:r>
            <a:endParaRPr lang="en-US">
              <a:ea typeface="Calibri"/>
              <a:cs typeface="Calibri"/>
            </a:endParaRPr>
          </a:p>
          <a:p>
            <a:pPr marL="285750" indent="-285750">
              <a:buClr>
                <a:srgbClr val="E5003F"/>
              </a:buClr>
              <a:buFont typeface="Arial" panose="020B0604020202020204" pitchFamily="34" charset="0"/>
              <a:buChar char="•"/>
            </a:pPr>
            <a:r>
              <a:rPr lang="en-US"/>
              <a:t>Establishing data-sharing arrangements across other state programs (this can take months to years)</a:t>
            </a:r>
            <a:endParaRPr lang="en-US">
              <a:ea typeface="Calibri"/>
              <a:cs typeface="Calibri"/>
            </a:endParaRPr>
          </a:p>
          <a:p>
            <a:pPr marL="285750" indent="-285750">
              <a:buClr>
                <a:srgbClr val="E5003F"/>
              </a:buClr>
              <a:buFont typeface="Arial" panose="020B0604020202020204" pitchFamily="34" charset="0"/>
              <a:buChar char="•"/>
            </a:pPr>
            <a:r>
              <a:rPr lang="en-US"/>
              <a:t>Accurately identifying whether requirements/exemptions are being met</a:t>
            </a:r>
            <a:endParaRPr lang="en-US">
              <a:ea typeface="Calibri"/>
              <a:cs typeface="Calibri"/>
            </a:endParaRPr>
          </a:p>
          <a:p>
            <a:pPr marL="285750" indent="-285750">
              <a:buClr>
                <a:srgbClr val="E5003F"/>
              </a:buClr>
              <a:buFont typeface="Arial" panose="020B0604020202020204" pitchFamily="34" charset="0"/>
              <a:buChar char="•"/>
            </a:pPr>
            <a:r>
              <a:rPr lang="en-US"/>
              <a:t>Large IT investments and staffing </a:t>
            </a:r>
            <a:endParaRPr lang="en-US">
              <a:ea typeface="Calibri"/>
              <a:cs typeface="Calibri"/>
            </a:endParaRPr>
          </a:p>
          <a:p>
            <a:pPr marL="285750" indent="-285750">
              <a:buClr>
                <a:srgbClr val="E5003F"/>
              </a:buClr>
              <a:buFont typeface="Arial" panose="020B0604020202020204" pitchFamily="34" charset="0"/>
              <a:buChar char="•"/>
            </a:pPr>
            <a:r>
              <a:rPr lang="en-US"/>
              <a:t>Communications plan to notify enrollees of the changes </a:t>
            </a:r>
            <a:endParaRPr lang="en-US">
              <a:ea typeface="Calibri"/>
              <a:cs typeface="Calibri"/>
            </a:endParaRPr>
          </a:p>
          <a:p>
            <a:pPr marL="285750" indent="-285750">
              <a:buClr>
                <a:srgbClr val="E5003F"/>
              </a:buClr>
              <a:buFont typeface="Arial" panose="020B0604020202020204" pitchFamily="34" charset="0"/>
              <a:buChar char="•"/>
            </a:pPr>
            <a:r>
              <a:rPr lang="en-US"/>
              <a:t>Limited number of vendors to do the work </a:t>
            </a:r>
            <a:endParaRPr lang="en-US">
              <a:ea typeface="Calibri"/>
              <a:cs typeface="Calibri"/>
            </a:endParaRPr>
          </a:p>
          <a:p>
            <a:pPr marL="285750" indent="-285750">
              <a:buClr>
                <a:srgbClr val="E5003F"/>
              </a:buClr>
              <a:buFont typeface="Arial" panose="020B0604020202020204" pitchFamily="34" charset="0"/>
              <a:buChar char="•"/>
            </a:pPr>
            <a:r>
              <a:rPr lang="en-US"/>
              <a:t>Limited state resources to make these things happen within tight timelines and budgets</a:t>
            </a:r>
            <a:endParaRPr lang="en-US">
              <a:ea typeface="Calibri"/>
              <a:cs typeface="Calibri"/>
            </a:endParaRPr>
          </a:p>
          <a:p>
            <a:endParaRPr lang="en-US" b="1">
              <a:solidFill>
                <a:srgbClr val="34A1DA"/>
              </a:solidFill>
            </a:endParaRPr>
          </a:p>
          <a:p>
            <a:r>
              <a:rPr lang="en-US" b="1">
                <a:solidFill>
                  <a:srgbClr val="34A1DA"/>
                </a:solidFill>
              </a:rPr>
              <a:t> </a:t>
            </a:r>
            <a:endParaRPr lang="en-US" b="1">
              <a:solidFill>
                <a:srgbClr val="34A1DA"/>
              </a:solidFill>
              <a:ea typeface="Calibri"/>
              <a:cs typeface="Calibri"/>
            </a:endParaRPr>
          </a:p>
          <a:p>
            <a:endParaRPr lang="en-US"/>
          </a:p>
        </p:txBody>
      </p:sp>
      <p:sp>
        <p:nvSpPr>
          <p:cNvPr id="5" name="TextBox 4">
            <a:extLst>
              <a:ext uri="{FF2B5EF4-FFF2-40B4-BE49-F238E27FC236}">
                <a16:creationId xmlns:a16="http://schemas.microsoft.com/office/drawing/2014/main" id="{3CD6182A-0466-E43C-00CE-04A1F86229C8}"/>
              </a:ext>
            </a:extLst>
          </p:cNvPr>
          <p:cNvSpPr txBox="1"/>
          <p:nvPr/>
        </p:nvSpPr>
        <p:spPr>
          <a:xfrm>
            <a:off x="2676410" y="3575479"/>
            <a:ext cx="8482808" cy="2862322"/>
          </a:xfrm>
          <a:prstGeom prst="rect">
            <a:avLst/>
          </a:prstGeom>
          <a:noFill/>
        </p:spPr>
        <p:txBody>
          <a:bodyPr wrap="square" lIns="91440" tIns="45720" rIns="91440" bIns="45720" rtlCol="0" anchor="t">
            <a:spAutoFit/>
          </a:bodyPr>
          <a:lstStyle/>
          <a:p>
            <a:pPr>
              <a:buClr>
                <a:srgbClr val="E5003F"/>
              </a:buClr>
            </a:pPr>
            <a:r>
              <a:rPr lang="en-US" b="1">
                <a:solidFill>
                  <a:srgbClr val="34A1DA"/>
                </a:solidFill>
              </a:rPr>
              <a:t>Cumulative Impact on State Health Care, Food and Nutrition Systems</a:t>
            </a:r>
            <a:endParaRPr lang="en-US" b="1">
              <a:solidFill>
                <a:srgbClr val="34A1DA"/>
              </a:solidFill>
              <a:ea typeface="Calibri"/>
              <a:cs typeface="Calibri"/>
            </a:endParaRPr>
          </a:p>
          <a:p>
            <a:pPr marL="285750" indent="-285750">
              <a:buClr>
                <a:srgbClr val="E5003F"/>
              </a:buClr>
              <a:buFont typeface="Arial" panose="020B0604020202020204" pitchFamily="34" charset="0"/>
              <a:buChar char="•"/>
            </a:pPr>
            <a:r>
              <a:rPr lang="en-US">
                <a:ea typeface="Calibri"/>
                <a:cs typeface="Calibri"/>
              </a:rPr>
              <a:t>Millions of residents lose Medicaid/CHIP and Marketplace coverage and SNAP benefits. According to the CBO, once H.R. 1 is fully in effect:</a:t>
            </a:r>
            <a:endParaRPr lang="en-US" b="1" i="1">
              <a:ea typeface="Calibri"/>
              <a:cs typeface="Calibri"/>
            </a:endParaRPr>
          </a:p>
          <a:p>
            <a:pPr marL="742950" lvl="1" indent="-285750">
              <a:buClr>
                <a:srgbClr val="E5003F"/>
              </a:buClr>
              <a:buFont typeface="Arial" panose="020B0604020202020204" pitchFamily="34" charset="0"/>
              <a:buChar char="•"/>
            </a:pPr>
            <a:r>
              <a:rPr lang="en-US"/>
              <a:t>10 million fewer people will have Medicaid/CHIP coverage and about 4 million people in a typical month will lose some or all of their SNAP food benefits.</a:t>
            </a:r>
            <a:endParaRPr lang="en-US" b="1">
              <a:ea typeface="Calibri"/>
              <a:cs typeface="Calibri"/>
            </a:endParaRPr>
          </a:p>
          <a:p>
            <a:pPr marL="285750" lvl="0" indent="-285750">
              <a:buClr>
                <a:srgbClr val="E5003F"/>
              </a:buClr>
              <a:buFont typeface="Arial" panose="020B0604020202020204" pitchFamily="34" charset="0"/>
              <a:buChar char="•"/>
            </a:pPr>
            <a:r>
              <a:rPr lang="en-US"/>
              <a:t>Increases in uncompensated care, visits to local food banks, and food insecurity </a:t>
            </a:r>
            <a:endParaRPr lang="en-US">
              <a:ea typeface="Calibri"/>
              <a:cs typeface="Calibri"/>
            </a:endParaRPr>
          </a:p>
          <a:p>
            <a:pPr marL="285750" lvl="0" indent="-285750">
              <a:buClr>
                <a:srgbClr val="E5003F"/>
              </a:buClr>
              <a:buFont typeface="Arial" panose="020B0604020202020204" pitchFamily="34" charset="0"/>
              <a:buChar char="•"/>
              <a:defRPr/>
            </a:pPr>
            <a:r>
              <a:rPr lang="en-US"/>
              <a:t>Hospital closures, impacts to SNAP-authorized retailers’ bottom line</a:t>
            </a:r>
            <a:endParaRPr lang="en-US">
              <a:ea typeface="Calibri"/>
              <a:cs typeface="Calibri"/>
            </a:endParaRPr>
          </a:p>
          <a:p>
            <a:pPr marL="285750" lvl="0" indent="-285750">
              <a:buClr>
                <a:srgbClr val="E5003F"/>
              </a:buClr>
              <a:buFont typeface="Arial" panose="020B0604020202020204" pitchFamily="34" charset="0"/>
              <a:buChar char="•"/>
              <a:defRPr/>
            </a:pPr>
            <a:r>
              <a:rPr lang="en-US"/>
              <a:t>Job losses in the health care, food, and agriculture industry</a:t>
            </a:r>
            <a:endParaRPr lang="en-US">
              <a:ea typeface="Calibri"/>
              <a:cs typeface="Calibri"/>
            </a:endParaRPr>
          </a:p>
          <a:p>
            <a:pPr marL="285750" indent="-285750">
              <a:buClr>
                <a:srgbClr val="E5003F"/>
              </a:buClr>
              <a:buFont typeface="Arial" panose="020B0604020202020204" pitchFamily="34" charset="0"/>
              <a:buChar char="•"/>
              <a:defRPr/>
            </a:pPr>
            <a:r>
              <a:rPr lang="en-US"/>
              <a:t>Economic instability for families, including those in rural and agricultural communities</a:t>
            </a:r>
            <a:endParaRPr lang="en-US">
              <a:ea typeface="Calibri"/>
              <a:cs typeface="Calibri"/>
            </a:endParaRPr>
          </a:p>
          <a:p>
            <a:pPr marL="285750" indent="-285750">
              <a:buClr>
                <a:srgbClr val="E5003F"/>
              </a:buClr>
              <a:buFont typeface="Arial" panose="020B0604020202020204" pitchFamily="34" charset="0"/>
              <a:buChar char="•"/>
              <a:defRPr/>
            </a:pPr>
            <a:r>
              <a:rPr lang="en-US">
                <a:ea typeface="Calibri"/>
                <a:cs typeface="Calibri"/>
              </a:rPr>
              <a:t>Limited access to Medicaid providers, especially in rural areas</a:t>
            </a:r>
            <a:endParaRPr lang="en-US" b="1">
              <a:solidFill>
                <a:srgbClr val="34A1DA"/>
              </a:solidFill>
            </a:endParaRPr>
          </a:p>
        </p:txBody>
      </p:sp>
    </p:spTree>
    <p:extLst>
      <p:ext uri="{BB962C8B-B14F-4D97-AF65-F5344CB8AC3E}">
        <p14:creationId xmlns:p14="http://schemas.microsoft.com/office/powerpoint/2010/main" val="1442073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F6C4C7-6A55-CB5D-8719-32E8DEFADC07}"/>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B3321677-4E19-09DD-CB53-1A6A76E112A5}"/>
              </a:ext>
            </a:extLst>
          </p:cNvPr>
          <p:cNvSpPr>
            <a:spLocks noGrp="1"/>
          </p:cNvSpPr>
          <p:nvPr>
            <p:ph type="sldNum" sz="quarter" idx="12"/>
          </p:nvPr>
        </p:nvSpPr>
        <p:spPr/>
        <p:txBody>
          <a:bodyPr/>
          <a:lstStyle/>
          <a:p>
            <a:fld id="{AE919B77-9796-D34E-8D5A-4054B4AFF4B6}" type="slidenum">
              <a:rPr lang="en-US" smtClean="0"/>
              <a:pPr/>
              <a:t>6</a:t>
            </a:fld>
            <a:endParaRPr lang="en-US"/>
          </a:p>
        </p:txBody>
      </p:sp>
      <p:sp>
        <p:nvSpPr>
          <p:cNvPr id="4" name="Title 3">
            <a:extLst>
              <a:ext uri="{FF2B5EF4-FFF2-40B4-BE49-F238E27FC236}">
                <a16:creationId xmlns:a16="http://schemas.microsoft.com/office/drawing/2014/main" id="{202B1CBD-40E8-4835-3720-986C13F5F8BF}"/>
              </a:ext>
            </a:extLst>
          </p:cNvPr>
          <p:cNvSpPr>
            <a:spLocks noGrp="1"/>
          </p:cNvSpPr>
          <p:nvPr>
            <p:ph type="title"/>
          </p:nvPr>
        </p:nvSpPr>
        <p:spPr/>
        <p:txBody>
          <a:bodyPr/>
          <a:lstStyle/>
          <a:p>
            <a:r>
              <a:rPr lang="en-US" b="1"/>
              <a:t>Challenges to Implementing Medicaid/CHIP, SNAP, and Marketplace Changes</a:t>
            </a:r>
            <a:endParaRPr lang="en-US"/>
          </a:p>
        </p:txBody>
      </p:sp>
      <p:sp>
        <p:nvSpPr>
          <p:cNvPr id="2" name="TextBox 1">
            <a:extLst>
              <a:ext uri="{FF2B5EF4-FFF2-40B4-BE49-F238E27FC236}">
                <a16:creationId xmlns:a16="http://schemas.microsoft.com/office/drawing/2014/main" id="{EF71B57B-2A3B-FAE8-ED7A-928A078BAA5D}"/>
              </a:ext>
            </a:extLst>
          </p:cNvPr>
          <p:cNvSpPr txBox="1"/>
          <p:nvPr/>
        </p:nvSpPr>
        <p:spPr>
          <a:xfrm>
            <a:off x="232567" y="887015"/>
            <a:ext cx="8216108" cy="3693319"/>
          </a:xfrm>
          <a:prstGeom prst="rect">
            <a:avLst/>
          </a:prstGeom>
          <a:noFill/>
        </p:spPr>
        <p:txBody>
          <a:bodyPr wrap="square" lIns="91440" tIns="45720" rIns="91440" bIns="45720" rtlCol="0" anchor="t">
            <a:spAutoFit/>
          </a:bodyPr>
          <a:lstStyle/>
          <a:p>
            <a:r>
              <a:rPr lang="en-US" b="1">
                <a:solidFill>
                  <a:srgbClr val="34A1DA"/>
                </a:solidFill>
              </a:rPr>
              <a:t>State Implementation Challenges</a:t>
            </a:r>
          </a:p>
          <a:p>
            <a:pPr marL="285750" indent="-285750">
              <a:buClr>
                <a:srgbClr val="E5003F"/>
              </a:buClr>
              <a:buFont typeface="Arial" panose="020B0604020202020204" pitchFamily="34" charset="0"/>
              <a:buChar char="•"/>
            </a:pPr>
            <a:r>
              <a:rPr lang="en-US"/>
              <a:t>Significant updates to Medicaid and SNAP eligibility and enrollment systems </a:t>
            </a:r>
            <a:endParaRPr lang="en-US">
              <a:ea typeface="Calibri"/>
              <a:cs typeface="Calibri"/>
            </a:endParaRPr>
          </a:p>
          <a:p>
            <a:pPr marL="285750" indent="-285750">
              <a:buClr>
                <a:srgbClr val="E5003F"/>
              </a:buClr>
              <a:buFont typeface="Arial" panose="020B0604020202020204" pitchFamily="34" charset="0"/>
              <a:buChar char="•"/>
            </a:pPr>
            <a:r>
              <a:rPr lang="en-US"/>
              <a:t>Establishing data-sharing arrangements across other state programs (this can take months to years)</a:t>
            </a:r>
            <a:endParaRPr lang="en-US">
              <a:ea typeface="Calibri"/>
              <a:cs typeface="Calibri"/>
            </a:endParaRPr>
          </a:p>
          <a:p>
            <a:pPr marL="285750" indent="-285750">
              <a:buClr>
                <a:srgbClr val="E5003F"/>
              </a:buClr>
              <a:buFont typeface="Arial" panose="020B0604020202020204" pitchFamily="34" charset="0"/>
              <a:buChar char="•"/>
            </a:pPr>
            <a:r>
              <a:rPr lang="en-US"/>
              <a:t>Accurately identifying whether requirements/exemptions are being met</a:t>
            </a:r>
            <a:endParaRPr lang="en-US">
              <a:ea typeface="Calibri"/>
              <a:cs typeface="Calibri"/>
            </a:endParaRPr>
          </a:p>
          <a:p>
            <a:pPr marL="285750" indent="-285750">
              <a:buClr>
                <a:srgbClr val="E5003F"/>
              </a:buClr>
              <a:buFont typeface="Arial" panose="020B0604020202020204" pitchFamily="34" charset="0"/>
              <a:buChar char="•"/>
            </a:pPr>
            <a:r>
              <a:rPr lang="en-US"/>
              <a:t>Large IT investments and staffing </a:t>
            </a:r>
            <a:endParaRPr lang="en-US">
              <a:ea typeface="Calibri"/>
              <a:cs typeface="Calibri"/>
            </a:endParaRPr>
          </a:p>
          <a:p>
            <a:pPr marL="285750" indent="-285750">
              <a:buClr>
                <a:srgbClr val="E5003F"/>
              </a:buClr>
              <a:buFont typeface="Arial" panose="020B0604020202020204" pitchFamily="34" charset="0"/>
              <a:buChar char="•"/>
            </a:pPr>
            <a:r>
              <a:rPr lang="en-US"/>
              <a:t>Communications plan to notify enrollees of the changes </a:t>
            </a:r>
            <a:endParaRPr lang="en-US">
              <a:ea typeface="Calibri"/>
              <a:cs typeface="Calibri"/>
            </a:endParaRPr>
          </a:p>
          <a:p>
            <a:pPr marL="285750" indent="-285750">
              <a:buClr>
                <a:srgbClr val="E5003F"/>
              </a:buClr>
              <a:buFont typeface="Arial" panose="020B0604020202020204" pitchFamily="34" charset="0"/>
              <a:buChar char="•"/>
            </a:pPr>
            <a:r>
              <a:rPr lang="en-US"/>
              <a:t>Limited number of vendors to do the work </a:t>
            </a:r>
            <a:endParaRPr lang="en-US">
              <a:ea typeface="Calibri"/>
              <a:cs typeface="Calibri"/>
            </a:endParaRPr>
          </a:p>
          <a:p>
            <a:pPr marL="285750" indent="-285750">
              <a:buClr>
                <a:srgbClr val="E5003F"/>
              </a:buClr>
              <a:buFont typeface="Arial" panose="020B0604020202020204" pitchFamily="34" charset="0"/>
              <a:buChar char="•"/>
            </a:pPr>
            <a:r>
              <a:rPr lang="en-US"/>
              <a:t>Limited state resources to make these things happen within tight timelines and budgets</a:t>
            </a:r>
            <a:endParaRPr lang="en-US">
              <a:ea typeface="Calibri"/>
              <a:cs typeface="Calibri"/>
            </a:endParaRPr>
          </a:p>
          <a:p>
            <a:endParaRPr lang="en-US" b="1">
              <a:solidFill>
                <a:srgbClr val="34A1DA"/>
              </a:solidFill>
            </a:endParaRPr>
          </a:p>
          <a:p>
            <a:r>
              <a:rPr lang="en-US" b="1">
                <a:solidFill>
                  <a:srgbClr val="34A1DA"/>
                </a:solidFill>
              </a:rPr>
              <a:t> </a:t>
            </a:r>
            <a:endParaRPr lang="en-US" b="1">
              <a:solidFill>
                <a:srgbClr val="34A1DA"/>
              </a:solidFill>
              <a:ea typeface="Calibri"/>
              <a:cs typeface="Calibri"/>
            </a:endParaRPr>
          </a:p>
          <a:p>
            <a:endParaRPr lang="en-US"/>
          </a:p>
        </p:txBody>
      </p:sp>
      <p:sp>
        <p:nvSpPr>
          <p:cNvPr id="5" name="TextBox 4">
            <a:extLst>
              <a:ext uri="{FF2B5EF4-FFF2-40B4-BE49-F238E27FC236}">
                <a16:creationId xmlns:a16="http://schemas.microsoft.com/office/drawing/2014/main" id="{0B5A12D6-30D7-E494-31B9-AC9DC423CAE3}"/>
              </a:ext>
            </a:extLst>
          </p:cNvPr>
          <p:cNvSpPr txBox="1"/>
          <p:nvPr/>
        </p:nvSpPr>
        <p:spPr>
          <a:xfrm>
            <a:off x="2676410" y="3575479"/>
            <a:ext cx="8482808" cy="2862322"/>
          </a:xfrm>
          <a:prstGeom prst="rect">
            <a:avLst/>
          </a:prstGeom>
          <a:noFill/>
        </p:spPr>
        <p:txBody>
          <a:bodyPr wrap="square" lIns="91440" tIns="45720" rIns="91440" bIns="45720" rtlCol="0" anchor="t">
            <a:spAutoFit/>
          </a:bodyPr>
          <a:lstStyle/>
          <a:p>
            <a:pPr>
              <a:buClr>
                <a:srgbClr val="E5003F"/>
              </a:buClr>
            </a:pPr>
            <a:r>
              <a:rPr lang="en-US" b="1">
                <a:solidFill>
                  <a:srgbClr val="34A1DA"/>
                </a:solidFill>
              </a:rPr>
              <a:t>Cumulative Impact on State Health Care, Food and Nutrition Systems</a:t>
            </a:r>
            <a:endParaRPr lang="en-US" b="1">
              <a:solidFill>
                <a:srgbClr val="34A1DA"/>
              </a:solidFill>
              <a:ea typeface="Calibri"/>
              <a:cs typeface="Calibri"/>
            </a:endParaRPr>
          </a:p>
          <a:p>
            <a:pPr marL="285750" indent="-285750">
              <a:buClr>
                <a:srgbClr val="E5003F"/>
              </a:buClr>
              <a:buFont typeface="Arial" panose="020B0604020202020204" pitchFamily="34" charset="0"/>
              <a:buChar char="•"/>
            </a:pPr>
            <a:r>
              <a:rPr lang="en-US">
                <a:ea typeface="Calibri"/>
                <a:cs typeface="Calibri"/>
              </a:rPr>
              <a:t>Millions of residents lose Medicaid/CHIP and Marketplace coverage and SNAP benefits. According to the CBO, once H.R. 1 is fully in effect:</a:t>
            </a:r>
            <a:endParaRPr lang="en-US" b="1" i="1">
              <a:ea typeface="Calibri"/>
              <a:cs typeface="Calibri"/>
            </a:endParaRPr>
          </a:p>
          <a:p>
            <a:pPr marL="742950" lvl="1" indent="-285750">
              <a:buClr>
                <a:srgbClr val="E5003F"/>
              </a:buClr>
              <a:buFont typeface="Arial" panose="020B0604020202020204" pitchFamily="34" charset="0"/>
              <a:buChar char="•"/>
            </a:pPr>
            <a:r>
              <a:rPr lang="en-US"/>
              <a:t>10 million fewer people will have Medicaid/CHIP coverage and about 4 million people in a typical month will lose some or all of their SNAP food benefits</a:t>
            </a:r>
            <a:endParaRPr lang="en-US" b="1">
              <a:ea typeface="Calibri"/>
              <a:cs typeface="Calibri"/>
            </a:endParaRPr>
          </a:p>
          <a:p>
            <a:pPr marL="285750" lvl="0" indent="-285750">
              <a:buClr>
                <a:srgbClr val="E5003F"/>
              </a:buClr>
              <a:buFont typeface="Arial" panose="020B0604020202020204" pitchFamily="34" charset="0"/>
              <a:buChar char="•"/>
            </a:pPr>
            <a:r>
              <a:rPr lang="en-US"/>
              <a:t>Increases in uncompensated care, visits to local food banks, and food insecurity </a:t>
            </a:r>
            <a:endParaRPr lang="en-US">
              <a:ea typeface="Calibri"/>
              <a:cs typeface="Calibri"/>
            </a:endParaRPr>
          </a:p>
          <a:p>
            <a:pPr marL="285750" lvl="0" indent="-285750">
              <a:buClr>
                <a:srgbClr val="E5003F"/>
              </a:buClr>
              <a:buFont typeface="Arial" panose="020B0604020202020204" pitchFamily="34" charset="0"/>
              <a:buChar char="•"/>
              <a:defRPr/>
            </a:pPr>
            <a:r>
              <a:rPr lang="en-US"/>
              <a:t>Hospital closures, impacts to SNAP-authorized retailers’ bottom line</a:t>
            </a:r>
            <a:endParaRPr lang="en-US">
              <a:ea typeface="Calibri"/>
              <a:cs typeface="Calibri"/>
            </a:endParaRPr>
          </a:p>
          <a:p>
            <a:pPr marL="285750" lvl="0" indent="-285750">
              <a:buClr>
                <a:srgbClr val="E5003F"/>
              </a:buClr>
              <a:buFont typeface="Arial" panose="020B0604020202020204" pitchFamily="34" charset="0"/>
              <a:buChar char="•"/>
              <a:defRPr/>
            </a:pPr>
            <a:r>
              <a:rPr lang="en-US"/>
              <a:t>Job losses in the health care, food, and agriculture industry</a:t>
            </a:r>
            <a:endParaRPr lang="en-US">
              <a:ea typeface="Calibri"/>
              <a:cs typeface="Calibri"/>
            </a:endParaRPr>
          </a:p>
          <a:p>
            <a:pPr marL="285750" indent="-285750">
              <a:buClr>
                <a:srgbClr val="E5003F"/>
              </a:buClr>
              <a:buFont typeface="Arial" panose="020B0604020202020204" pitchFamily="34" charset="0"/>
              <a:buChar char="•"/>
              <a:defRPr/>
            </a:pPr>
            <a:r>
              <a:rPr lang="en-US"/>
              <a:t>Economic instability for families, including those in rural and agricultural communities</a:t>
            </a:r>
            <a:endParaRPr lang="en-US">
              <a:ea typeface="Calibri"/>
              <a:cs typeface="Calibri"/>
            </a:endParaRPr>
          </a:p>
          <a:p>
            <a:pPr marL="285750" indent="-285750">
              <a:buClr>
                <a:srgbClr val="E5003F"/>
              </a:buClr>
              <a:buFont typeface="Arial" panose="020B0604020202020204" pitchFamily="34" charset="0"/>
              <a:buChar char="•"/>
              <a:defRPr/>
            </a:pPr>
            <a:r>
              <a:rPr lang="en-US">
                <a:ea typeface="Calibri"/>
                <a:cs typeface="Calibri"/>
              </a:rPr>
              <a:t>Limited access to Medicaid providers, especially in rural areas</a:t>
            </a:r>
            <a:endParaRPr lang="en-US" b="1">
              <a:solidFill>
                <a:srgbClr val="34A1DA"/>
              </a:solidFill>
            </a:endParaRPr>
          </a:p>
        </p:txBody>
      </p:sp>
    </p:spTree>
    <p:extLst>
      <p:ext uri="{BB962C8B-B14F-4D97-AF65-F5344CB8AC3E}">
        <p14:creationId xmlns:p14="http://schemas.microsoft.com/office/powerpoint/2010/main" val="910313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E3C9D-1D57-FBD0-9206-55781BFFC2B1}"/>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70881C2-C15B-BDC2-79B5-0860740873D7}"/>
              </a:ext>
            </a:extLst>
          </p:cNvPr>
          <p:cNvSpPr>
            <a:spLocks noGrp="1"/>
          </p:cNvSpPr>
          <p:nvPr>
            <p:ph type="sldNum" sz="quarter" idx="12"/>
          </p:nvPr>
        </p:nvSpPr>
        <p:spPr/>
        <p:txBody>
          <a:bodyPr/>
          <a:lstStyle/>
          <a:p>
            <a:fld id="{AE919B77-9796-D34E-8D5A-4054B4AFF4B6}" type="slidenum">
              <a:rPr lang="en-US" smtClean="0"/>
              <a:pPr/>
              <a:t>7</a:t>
            </a:fld>
            <a:endParaRPr lang="en-US"/>
          </a:p>
        </p:txBody>
      </p:sp>
      <p:sp>
        <p:nvSpPr>
          <p:cNvPr id="4" name="Title 3">
            <a:extLst>
              <a:ext uri="{FF2B5EF4-FFF2-40B4-BE49-F238E27FC236}">
                <a16:creationId xmlns:a16="http://schemas.microsoft.com/office/drawing/2014/main" id="{1E7FD191-96ED-9E5C-BC07-6E623CF02CD9}"/>
              </a:ext>
            </a:extLst>
          </p:cNvPr>
          <p:cNvSpPr>
            <a:spLocks noGrp="1"/>
          </p:cNvSpPr>
          <p:nvPr>
            <p:ph type="title"/>
          </p:nvPr>
        </p:nvSpPr>
        <p:spPr/>
        <p:txBody>
          <a:bodyPr/>
          <a:lstStyle/>
          <a:p>
            <a:r>
              <a:rPr lang="en-US" b="1"/>
              <a:t>What Can You Do?</a:t>
            </a:r>
          </a:p>
        </p:txBody>
      </p:sp>
      <p:sp>
        <p:nvSpPr>
          <p:cNvPr id="5" name="TextBox 4">
            <a:extLst>
              <a:ext uri="{FF2B5EF4-FFF2-40B4-BE49-F238E27FC236}">
                <a16:creationId xmlns:a16="http://schemas.microsoft.com/office/drawing/2014/main" id="{E0BAED95-B3F0-62D4-997E-E3133CED1AF5}"/>
              </a:ext>
            </a:extLst>
          </p:cNvPr>
          <p:cNvSpPr txBox="1"/>
          <p:nvPr/>
        </p:nvSpPr>
        <p:spPr>
          <a:xfrm>
            <a:off x="327549" y="816373"/>
            <a:ext cx="8759301" cy="4308872"/>
          </a:xfrm>
          <a:prstGeom prst="rect">
            <a:avLst/>
          </a:prstGeom>
          <a:noFill/>
        </p:spPr>
        <p:txBody>
          <a:bodyPr wrap="square" lIns="91440" tIns="45720" rIns="91440" bIns="45720" rtlCol="0" anchor="t">
            <a:spAutoFit/>
          </a:bodyPr>
          <a:lstStyle/>
          <a:p>
            <a:endParaRPr lang="en-US" sz="1600" b="1" i="1"/>
          </a:p>
          <a:p>
            <a:pPr marL="285750" indent="-285750">
              <a:buFont typeface="Wingdings" panose="05000000000000000000" pitchFamily="2" charset="2"/>
              <a:buChar char="Ø"/>
            </a:pPr>
            <a:r>
              <a:rPr lang="en-US" sz="1600" b="1"/>
              <a:t>Call on Congress and the Administration to permanently extend </a:t>
            </a:r>
            <a:r>
              <a:rPr lang="en-US" sz="1600" b="1" err="1"/>
              <a:t>ePTCs</a:t>
            </a:r>
            <a:r>
              <a:rPr lang="en-US" sz="1600" b="1"/>
              <a:t> and fully fund SNAP</a:t>
            </a:r>
            <a:endParaRPr lang="en-US" sz="1600" b="1">
              <a:ea typeface="Calibri"/>
              <a:cs typeface="Calibri"/>
            </a:endParaRPr>
          </a:p>
          <a:p>
            <a:pPr marL="285750" indent="-285750">
              <a:buFont typeface="Wingdings" panose="05000000000000000000" pitchFamily="2" charset="2"/>
              <a:buChar char="Ø"/>
            </a:pPr>
            <a:endParaRPr lang="en-US" sz="1600" b="1">
              <a:ea typeface="Calibri"/>
              <a:cs typeface="Calibri"/>
            </a:endParaRPr>
          </a:p>
          <a:p>
            <a:pPr marL="285750" indent="-285750">
              <a:buFont typeface="Wingdings" panose="05000000000000000000" pitchFamily="2" charset="2"/>
              <a:buChar char="Ø"/>
            </a:pPr>
            <a:r>
              <a:rPr lang="en-US" sz="1600" b="1"/>
              <a:t>Call on State Leaders to continue prioritizing funding for state health and nutrition assistance programs ahead of the 2026 State Legislative Session and utilize every available tool to minimize the harm of H.R. 1 </a:t>
            </a:r>
            <a:endParaRPr lang="en-US" sz="1600" b="1">
              <a:ea typeface="Calibri"/>
              <a:cs typeface="Calibri"/>
            </a:endParaRPr>
          </a:p>
          <a:p>
            <a:pPr marL="742950" lvl="1" indent="-285750">
              <a:buFont typeface="Wingdings" panose="05000000000000000000" pitchFamily="2" charset="2"/>
              <a:buChar char="Ø"/>
            </a:pPr>
            <a:r>
              <a:rPr lang="en-US" sz="1600" b="1">
                <a:ea typeface="Calibri"/>
                <a:cs typeface="Calibri"/>
              </a:rPr>
              <a:t>Food Bucks Now in AZ</a:t>
            </a:r>
          </a:p>
          <a:p>
            <a:pPr marL="285750" indent="-285750">
              <a:buFont typeface="Wingdings" panose="05000000000000000000" pitchFamily="2" charset="2"/>
              <a:buChar char="Ø"/>
            </a:pPr>
            <a:endParaRPr lang="en-US" sz="1600" b="1"/>
          </a:p>
          <a:p>
            <a:pPr marL="285750" indent="-285750">
              <a:buFont typeface="Wingdings" panose="05000000000000000000" pitchFamily="2" charset="2"/>
              <a:buChar char="Ø"/>
            </a:pPr>
            <a:r>
              <a:rPr lang="en-US" sz="1600" b="1"/>
              <a:t>Document the harm that H.R. 1 is having in the communities you serve</a:t>
            </a:r>
            <a:endParaRPr lang="en-US" sz="1600" b="1">
              <a:ea typeface="Calibri"/>
              <a:cs typeface="Calibri"/>
            </a:endParaRPr>
          </a:p>
          <a:p>
            <a:pPr marL="742950" lvl="1" indent="-285750">
              <a:buFont typeface="Wingdings" panose="05000000000000000000" pitchFamily="2" charset="2"/>
              <a:buChar char="Ø"/>
            </a:pPr>
            <a:r>
              <a:rPr lang="en-US" sz="1600" b="1"/>
              <a:t>Support story banking and story telling initiatives </a:t>
            </a:r>
            <a:endParaRPr lang="en-US" sz="1600" b="1">
              <a:ea typeface="Calibri"/>
              <a:cs typeface="Calibri"/>
            </a:endParaRPr>
          </a:p>
          <a:p>
            <a:pPr marL="285750" indent="-285750">
              <a:buFont typeface="Wingdings" panose="05000000000000000000" pitchFamily="2" charset="2"/>
              <a:buChar char="Ø"/>
            </a:pPr>
            <a:endParaRPr lang="en-US" sz="1600" b="1">
              <a:ea typeface="Calibri"/>
              <a:cs typeface="Calibri"/>
            </a:endParaRPr>
          </a:p>
          <a:p>
            <a:pPr marL="285750" indent="-285750">
              <a:buFont typeface="Wingdings" panose="05000000000000000000" pitchFamily="2" charset="2"/>
              <a:buChar char="Ø"/>
            </a:pPr>
            <a:r>
              <a:rPr lang="en-US" sz="1600" b="1"/>
              <a:t>Raise awareness among the communities you serve about these changes</a:t>
            </a:r>
            <a:endParaRPr lang="en-US" sz="1600" b="1">
              <a:ea typeface="Calibri"/>
              <a:cs typeface="Calibri"/>
            </a:endParaRPr>
          </a:p>
          <a:p>
            <a:pPr marL="742950" lvl="1" indent="-285750">
              <a:buFont typeface="Arial" panose="020B0604020202020204" pitchFamily="34" charset="0"/>
              <a:buChar char="•"/>
            </a:pPr>
            <a:r>
              <a:rPr lang="en-US" sz="1600" b="1"/>
              <a:t>Update contact information, including mailing addresses with state agencies</a:t>
            </a:r>
            <a:endParaRPr lang="en-US" sz="1600" b="1">
              <a:ea typeface="Calibri"/>
              <a:cs typeface="Calibri"/>
            </a:endParaRPr>
          </a:p>
          <a:p>
            <a:pPr marL="742950" lvl="1" indent="-285750">
              <a:buFont typeface="Arial" panose="020B0604020202020204" pitchFamily="34" charset="0"/>
              <a:buChar char="•"/>
            </a:pPr>
            <a:endParaRPr lang="en-US" sz="1600" b="1">
              <a:ea typeface="Calibri"/>
              <a:cs typeface="Calibri"/>
            </a:endParaRPr>
          </a:p>
          <a:p>
            <a:pPr marL="285750" indent="-285750">
              <a:buFont typeface="Wingdings" panose="05000000000000000000" pitchFamily="2" charset="2"/>
              <a:buChar char="Ø"/>
            </a:pPr>
            <a:r>
              <a:rPr lang="en-US" sz="1600" b="1"/>
              <a:t>Support collaborations between State/Local Agencies and CBOs to continue educating and informing program participants about eligibility and benefit changes</a:t>
            </a:r>
            <a:endParaRPr lang="en-US" sz="1600" b="1">
              <a:ea typeface="Calibri"/>
              <a:cs typeface="Calibri"/>
            </a:endParaRPr>
          </a:p>
          <a:p>
            <a:pPr marL="285750" indent="-285750">
              <a:buFont typeface="Arial" panose="020B0604020202020204" pitchFamily="34" charset="0"/>
              <a:buChar char="•"/>
            </a:pPr>
            <a:endParaRPr lang="en-US" b="1">
              <a:ea typeface="Calibri"/>
              <a:cs typeface="Calibri"/>
            </a:endParaRPr>
          </a:p>
        </p:txBody>
      </p:sp>
    </p:spTree>
    <p:extLst>
      <p:ext uri="{BB962C8B-B14F-4D97-AF65-F5344CB8AC3E}">
        <p14:creationId xmlns:p14="http://schemas.microsoft.com/office/powerpoint/2010/main" val="7942219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52BDD-24CA-FA1D-0056-E6AFA1477702}"/>
            </a:ext>
          </a:extLst>
        </p:cNvPr>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16F3F54-709A-6B50-94CA-E6D281D9494A}"/>
              </a:ext>
            </a:extLst>
          </p:cNvPr>
          <p:cNvSpPr>
            <a:spLocks noGrp="1"/>
          </p:cNvSpPr>
          <p:nvPr>
            <p:ph type="sldNum" sz="quarter" idx="12"/>
          </p:nvPr>
        </p:nvSpPr>
        <p:spPr>
          <a:xfrm>
            <a:off x="11168743" y="6356351"/>
            <a:ext cx="525780" cy="365125"/>
          </a:xfrm>
        </p:spPr>
        <p:txBody>
          <a:bodyPr anchor="ctr">
            <a:normAutofit/>
          </a:bodyPr>
          <a:lstStyle/>
          <a:p>
            <a:pPr>
              <a:spcAft>
                <a:spcPts val="600"/>
              </a:spcAft>
            </a:pPr>
            <a:fld id="{AE919B77-9796-D34E-8D5A-4054B4AFF4B6}" type="slidenum">
              <a:rPr lang="en-US" smtClean="0"/>
              <a:pPr>
                <a:spcAft>
                  <a:spcPts val="600"/>
                </a:spcAft>
              </a:pPr>
              <a:t>8</a:t>
            </a:fld>
            <a:endParaRPr lang="en-US"/>
          </a:p>
        </p:txBody>
      </p:sp>
      <p:sp>
        <p:nvSpPr>
          <p:cNvPr id="4" name="Title 3">
            <a:extLst>
              <a:ext uri="{FF2B5EF4-FFF2-40B4-BE49-F238E27FC236}">
                <a16:creationId xmlns:a16="http://schemas.microsoft.com/office/drawing/2014/main" id="{4960D8FC-D0A8-19B6-83F5-3F3120F588ED}"/>
              </a:ext>
            </a:extLst>
          </p:cNvPr>
          <p:cNvSpPr>
            <a:spLocks noGrp="1"/>
          </p:cNvSpPr>
          <p:nvPr>
            <p:ph type="title"/>
          </p:nvPr>
        </p:nvSpPr>
        <p:spPr>
          <a:xfrm>
            <a:off x="647229" y="1"/>
            <a:ext cx="10911417" cy="684746"/>
          </a:xfrm>
        </p:spPr>
        <p:txBody>
          <a:bodyPr anchor="ctr">
            <a:normAutofit/>
          </a:bodyPr>
          <a:lstStyle/>
          <a:p>
            <a:r>
              <a:rPr lang="en-US" b="1"/>
              <a:t>Thank You</a:t>
            </a:r>
            <a:endParaRPr lang="en-US"/>
          </a:p>
        </p:txBody>
      </p:sp>
      <p:sp>
        <p:nvSpPr>
          <p:cNvPr id="9" name="Content Placeholder 8">
            <a:extLst>
              <a:ext uri="{FF2B5EF4-FFF2-40B4-BE49-F238E27FC236}">
                <a16:creationId xmlns:a16="http://schemas.microsoft.com/office/drawing/2014/main" id="{BBB3E3D6-CF90-56F2-0E01-86080B57C7B3}"/>
              </a:ext>
            </a:extLst>
          </p:cNvPr>
          <p:cNvSpPr>
            <a:spLocks noGrp="1"/>
          </p:cNvSpPr>
          <p:nvPr>
            <p:ph idx="1"/>
          </p:nvPr>
        </p:nvSpPr>
        <p:spPr>
          <a:xfrm>
            <a:off x="237654" y="1715107"/>
            <a:ext cx="4662650" cy="5546599"/>
          </a:xfrm>
        </p:spPr>
        <p:txBody>
          <a:bodyPr vert="horz" lIns="91440" tIns="45720" rIns="91440" bIns="45720" rtlCol="0" anchor="t">
            <a:noAutofit/>
          </a:bodyPr>
          <a:lstStyle/>
          <a:p>
            <a:pPr>
              <a:lnSpc>
                <a:spcPct val="100000"/>
              </a:lnSpc>
              <a:spcBef>
                <a:spcPts val="0"/>
              </a:spcBef>
            </a:pPr>
            <a:r>
              <a:rPr lang="en-US" sz="1800" b="1">
                <a:solidFill>
                  <a:schemeClr val="tx1">
                    <a:lumMod val="76000"/>
                    <a:lumOff val="24000"/>
                  </a:schemeClr>
                </a:solidFill>
              </a:rPr>
              <a:t>Alberto A. Gonzalez, Jr.</a:t>
            </a:r>
            <a:endParaRPr lang="en-US">
              <a:solidFill>
                <a:schemeClr val="tx1">
                  <a:lumMod val="76000"/>
                  <a:lumOff val="24000"/>
                </a:schemeClr>
              </a:solidFill>
              <a:ea typeface="Calibri"/>
              <a:cs typeface="Calibri"/>
            </a:endParaRPr>
          </a:p>
          <a:p>
            <a:pPr>
              <a:lnSpc>
                <a:spcPct val="100000"/>
              </a:lnSpc>
              <a:spcBef>
                <a:spcPts val="0"/>
              </a:spcBef>
            </a:pPr>
            <a:r>
              <a:rPr lang="en-US" sz="1800" b="1">
                <a:solidFill>
                  <a:schemeClr val="tx1">
                    <a:lumMod val="76000"/>
                    <a:lumOff val="24000"/>
                  </a:schemeClr>
                </a:solidFill>
                <a:ea typeface="Calibri"/>
                <a:cs typeface="Calibri"/>
              </a:rPr>
              <a:t>Deputy Senior Director</a:t>
            </a:r>
          </a:p>
          <a:p>
            <a:pPr>
              <a:lnSpc>
                <a:spcPct val="100000"/>
              </a:lnSpc>
              <a:spcBef>
                <a:spcPts val="0"/>
              </a:spcBef>
            </a:pPr>
            <a:r>
              <a:rPr lang="en-US" sz="1800" b="1">
                <a:solidFill>
                  <a:schemeClr val="tx1">
                    <a:lumMod val="76000"/>
                    <a:lumOff val="24000"/>
                  </a:schemeClr>
                </a:solidFill>
                <a:ea typeface="Calibri"/>
                <a:cs typeface="Calibri"/>
              </a:rPr>
              <a:t>State Government Relations</a:t>
            </a:r>
            <a:endParaRPr lang="en-US">
              <a:solidFill>
                <a:schemeClr val="tx1">
                  <a:lumMod val="76000"/>
                  <a:lumOff val="24000"/>
                </a:schemeClr>
              </a:solidFill>
            </a:endParaRPr>
          </a:p>
          <a:p>
            <a:pPr>
              <a:lnSpc>
                <a:spcPct val="100000"/>
              </a:lnSpc>
              <a:spcBef>
                <a:spcPts val="0"/>
              </a:spcBef>
            </a:pPr>
            <a:r>
              <a:rPr lang="en-US" sz="1800" b="1">
                <a:solidFill>
                  <a:schemeClr val="tx1">
                    <a:lumMod val="76000"/>
                    <a:lumOff val="24000"/>
                  </a:schemeClr>
                </a:solidFill>
                <a:ea typeface="Calibri"/>
                <a:cs typeface="Calibri"/>
              </a:rPr>
              <a:t>Families USA</a:t>
            </a:r>
          </a:p>
          <a:p>
            <a:pPr>
              <a:lnSpc>
                <a:spcPct val="100000"/>
              </a:lnSpc>
              <a:spcBef>
                <a:spcPts val="0"/>
              </a:spcBef>
            </a:pPr>
            <a:endParaRPr lang="en-US" sz="1800" b="1">
              <a:solidFill>
                <a:schemeClr val="tx1">
                  <a:lumMod val="76000"/>
                  <a:lumOff val="24000"/>
                </a:schemeClr>
              </a:solidFill>
              <a:ea typeface="Calibri"/>
              <a:cs typeface="Calibri"/>
            </a:endParaRPr>
          </a:p>
          <a:p>
            <a:pPr>
              <a:lnSpc>
                <a:spcPct val="100000"/>
              </a:lnSpc>
              <a:spcBef>
                <a:spcPts val="0"/>
              </a:spcBef>
            </a:pPr>
            <a:r>
              <a:rPr lang="en-US" sz="1800" b="1">
                <a:solidFill>
                  <a:schemeClr val="tx1">
                    <a:lumMod val="76000"/>
                    <a:lumOff val="24000"/>
                  </a:schemeClr>
                </a:solidFill>
                <a:ea typeface="Calibri"/>
                <a:cs typeface="Calibri"/>
                <a:hlinkClick r:id="rId3">
                  <a:extLst>
                    <a:ext uri="{A12FA001-AC4F-418D-AE19-62706E023703}">
                      <ahyp:hlinkClr xmlns:ahyp="http://schemas.microsoft.com/office/drawing/2018/hyperlinkcolor" val="tx"/>
                    </a:ext>
                  </a:extLst>
                </a:hlinkClick>
              </a:rPr>
              <a:t>Agonzalez@familiesusa.org</a:t>
            </a:r>
          </a:p>
          <a:p>
            <a:pPr>
              <a:lnSpc>
                <a:spcPct val="100000"/>
              </a:lnSpc>
              <a:spcBef>
                <a:spcPts val="0"/>
              </a:spcBef>
            </a:pPr>
            <a:endParaRPr lang="en-US" sz="1800" b="1">
              <a:solidFill>
                <a:schemeClr val="tx1">
                  <a:lumMod val="76000"/>
                  <a:lumOff val="24000"/>
                </a:schemeClr>
              </a:solidFill>
              <a:ea typeface="Calibri"/>
              <a:cs typeface="Calibri"/>
            </a:endParaRPr>
          </a:p>
          <a:p>
            <a:pPr>
              <a:lnSpc>
                <a:spcPct val="100000"/>
              </a:lnSpc>
              <a:spcBef>
                <a:spcPts val="0"/>
              </a:spcBef>
            </a:pPr>
            <a:r>
              <a:rPr lang="en-US" sz="1800" b="1">
                <a:solidFill>
                  <a:schemeClr val="tx1">
                    <a:lumMod val="76000"/>
                    <a:lumOff val="24000"/>
                  </a:schemeClr>
                </a:solidFill>
                <a:ea typeface="Calibri"/>
                <a:cs typeface="Calibri"/>
              </a:rPr>
              <a:t>Website: FamiliesUSA.org</a:t>
            </a:r>
          </a:p>
          <a:p>
            <a:pPr>
              <a:lnSpc>
                <a:spcPct val="100000"/>
              </a:lnSpc>
              <a:spcBef>
                <a:spcPts val="0"/>
              </a:spcBef>
            </a:pPr>
            <a:endParaRPr lang="en-US" sz="1800" b="1">
              <a:solidFill>
                <a:schemeClr val="tx1">
                  <a:lumMod val="76000"/>
                  <a:lumOff val="24000"/>
                </a:schemeClr>
              </a:solidFill>
              <a:ea typeface="Calibri"/>
              <a:cs typeface="Calibri"/>
            </a:endParaRPr>
          </a:p>
          <a:p>
            <a:pPr>
              <a:lnSpc>
                <a:spcPct val="100000"/>
              </a:lnSpc>
              <a:spcBef>
                <a:spcPts val="0"/>
              </a:spcBef>
            </a:pPr>
            <a:r>
              <a:rPr lang="en-US" sz="1800" b="1">
                <a:solidFill>
                  <a:schemeClr val="tx1">
                    <a:lumMod val="76000"/>
                    <a:lumOff val="24000"/>
                  </a:schemeClr>
                </a:solidFill>
                <a:ea typeface="Calibri"/>
                <a:cs typeface="Calibri"/>
              </a:rPr>
              <a:t>Follow us on social media @FamiliesUSA ! </a:t>
            </a:r>
          </a:p>
          <a:p>
            <a:pPr algn="ctr">
              <a:lnSpc>
                <a:spcPct val="100000"/>
              </a:lnSpc>
              <a:spcBef>
                <a:spcPts val="0"/>
              </a:spcBef>
            </a:pPr>
            <a:endParaRPr lang="en-US" sz="1800" b="1">
              <a:solidFill>
                <a:schemeClr val="tx1">
                  <a:lumMod val="76000"/>
                  <a:lumOff val="24000"/>
                </a:schemeClr>
              </a:solidFill>
              <a:ea typeface="Calibri"/>
              <a:cs typeface="Calibri"/>
            </a:endParaRPr>
          </a:p>
          <a:p>
            <a:pPr algn="ctr">
              <a:lnSpc>
                <a:spcPct val="100000"/>
              </a:lnSpc>
              <a:spcBef>
                <a:spcPts val="0"/>
              </a:spcBef>
            </a:pPr>
            <a:endParaRPr lang="en-US" sz="1800" b="1">
              <a:solidFill>
                <a:schemeClr val="tx1">
                  <a:lumMod val="76000"/>
                  <a:lumOff val="24000"/>
                </a:schemeClr>
              </a:solidFill>
              <a:ea typeface="Calibri"/>
              <a:cs typeface="Calibri"/>
            </a:endParaRPr>
          </a:p>
        </p:txBody>
      </p:sp>
      <p:pic>
        <p:nvPicPr>
          <p:cNvPr id="7" name="Picture 6" descr="A group of people holding signs&#10;&#10;AI-generated content may be incorrect.">
            <a:extLst>
              <a:ext uri="{FF2B5EF4-FFF2-40B4-BE49-F238E27FC236}">
                <a16:creationId xmlns:a16="http://schemas.microsoft.com/office/drawing/2014/main" id="{FB188D5B-49E7-D04B-24CA-F121816D3378}"/>
              </a:ext>
            </a:extLst>
          </p:cNvPr>
          <p:cNvPicPr>
            <a:picLocks noChangeAspect="1"/>
          </p:cNvPicPr>
          <p:nvPr/>
        </p:nvPicPr>
        <p:blipFill>
          <a:blip r:embed="rId4"/>
          <a:stretch>
            <a:fillRect/>
          </a:stretch>
        </p:blipFill>
        <p:spPr>
          <a:xfrm>
            <a:off x="4633232" y="1616528"/>
            <a:ext cx="7368268" cy="2992211"/>
          </a:xfrm>
          <a:prstGeom prst="rect">
            <a:avLst/>
          </a:prstGeom>
        </p:spPr>
      </p:pic>
    </p:spTree>
    <p:extLst>
      <p:ext uri="{BB962C8B-B14F-4D97-AF65-F5344CB8AC3E}">
        <p14:creationId xmlns:p14="http://schemas.microsoft.com/office/powerpoint/2010/main" val="1681385020"/>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USA_Template" id="{C1FC6723-A858-DE49-A26F-2B3FDE635683}" vid="{6703F864-218B-FA4C-BDEF-F34B1958CBF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538907BFE9C24EA17286B6D63C9FF7" ma:contentTypeVersion="28" ma:contentTypeDescription="Create a new document." ma:contentTypeScope="" ma:versionID="9adaad95270f61685ed23f444469308a">
  <xsd:schema xmlns:xsd="http://www.w3.org/2001/XMLSchema" xmlns:xs="http://www.w3.org/2001/XMLSchema" xmlns:p="http://schemas.microsoft.com/office/2006/metadata/properties" xmlns:ns1="http://schemas.microsoft.com/sharepoint/v3" xmlns:ns2="712e70e4-8454-4678-b8ce-f4dd5f1c02c0" xmlns:ns3="9093e069-a9af-4db3-9c76-8bddec0d562e" targetNamespace="http://schemas.microsoft.com/office/2006/metadata/properties" ma:root="true" ma:fieldsID="63786ecb381aa0b0ae9269821c576eb2" ns1:_="" ns2:_="" ns3:_="">
    <xsd:import namespace="http://schemas.microsoft.com/sharepoint/v3"/>
    <xsd:import namespace="712e70e4-8454-4678-b8ce-f4dd5f1c02c0"/>
    <xsd:import namespace="9093e069-a9af-4db3-9c76-8bddec0d562e"/>
    <xsd:element name="properties">
      <xsd:complexType>
        <xsd:sequence>
          <xsd:element name="documentManagement">
            <xsd:complexType>
              <xsd:all>
                <xsd:element ref="ns2:Departments" minOccurs="0"/>
                <xsd:element ref="ns2:Programs_x0020__x002d__x0020_Issues_x0020__x002d__x0020_Initiatives" minOccurs="0"/>
                <xsd:element ref="ns3:Program_x0020_Sub-filters" minOccurs="0"/>
                <xsd:element ref="ns2:Publication" minOccurs="0"/>
                <xsd:element ref="ns2:Events_x002f_Meetings" minOccurs="0"/>
                <xsd:element ref="ns2:Year" minOccurs="0"/>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32" nillable="true" ma:displayName="Unified Compliance Policy Properties" ma:hidden="true" ma:internalName="_ip_UnifiedCompliancePolicyProperties">
      <xsd:simpleType>
        <xsd:restriction base="dms:Note"/>
      </xsd:simpleType>
    </xsd:element>
    <xsd:element name="_ip_UnifiedCompliancePolicyUIAction" ma:index="3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2e70e4-8454-4678-b8ce-f4dd5f1c02c0" elementFormDefault="qualified">
    <xsd:import namespace="http://schemas.microsoft.com/office/2006/documentManagement/types"/>
    <xsd:import namespace="http://schemas.microsoft.com/office/infopath/2007/PartnerControls"/>
    <xsd:element name="Departments" ma:index="1" nillable="true" ma:displayName="Departments" ma:internalName="Departments">
      <xsd:complexType>
        <xsd:complexContent>
          <xsd:extension base="dms:MultiChoice">
            <xsd:sequence>
              <xsd:element name="Value" maxOccurs="unbounded" minOccurs="0" nillable="true">
                <xsd:simpleType>
                  <xsd:restriction base="dms:Choice">
                    <xsd:enumeration value="AZ Center"/>
                    <xsd:enumeration value="Child Welfare Juvenile Justice Policy"/>
                    <xsd:enumeration value="Development"/>
                    <xsd:enumeration value="Early Childhood Policy"/>
                    <xsd:enumeration value="General CAA"/>
                    <xsd:enumeration value="Health Policy"/>
                    <xsd:enumeration value="Kids Count"/>
                    <xsd:enumeration value="Southern AZ"/>
                  </xsd:restriction>
                </xsd:simpleType>
              </xsd:element>
            </xsd:sequence>
          </xsd:extension>
        </xsd:complexContent>
      </xsd:complexType>
    </xsd:element>
    <xsd:element name="Programs_x0020__x002d__x0020_Issues_x0020__x002d__x0020_Initiatives" ma:index="2" nillable="true" ma:displayName="Programs - Issues - Initiatives" ma:internalName="Programs_x0020__x002d__x0020_Issues_x0020__x002d__x0020_Initiatives">
      <xsd:complexType>
        <xsd:complexContent>
          <xsd:extension base="dms:MultiChoice">
            <xsd:sequence>
              <xsd:element name="Value" maxOccurs="unbounded" minOccurs="0" nillable="true">
                <xsd:simpleType>
                  <xsd:restriction base="dms:Choice">
                    <xsd:enumeration value="Not Applicable"/>
                    <xsd:enumeration value="Affordable Care Act"/>
                    <xsd:enumeration value="Adverse Childhood Experiences"/>
                    <xsd:enumeration value="AZ Legislature"/>
                    <xsd:enumeration value="AZ Governor"/>
                    <xsd:enumeration value="AZECA"/>
                    <xsd:enumeration value="AZGA - Kinship Families"/>
                    <xsd:enumeration value="Budget - State/Federal"/>
                    <xsd:enumeration value="Campaigns"/>
                    <xsd:enumeration value="Cash Assistance"/>
                    <xsd:enumeration value="CCDGB"/>
                    <xsd:enumeration value="Child Welfare"/>
                    <xsd:enumeration value="Early Childhood"/>
                    <xsd:enumeration value="Education"/>
                    <xsd:enumeration value="Employment &amp; Income"/>
                    <xsd:enumeration value="FAAZ - Fostering Advocates Arizona"/>
                    <xsd:enumeration value="Food Insecurity"/>
                    <xsd:enumeration value="General Legislative"/>
                    <xsd:enumeration value="Health"/>
                    <xsd:enumeration value="Housing &amp; Homelessness"/>
                    <xsd:enumeration value="Immigration"/>
                    <xsd:enumeration value="Juvenile Justice"/>
                    <xsd:enumeration value="KidsCare"/>
                    <xsd:enumeration value="Kids Count"/>
                    <xsd:enumeration value="Native American Policy"/>
                    <xsd:enumeration value="Oral Health"/>
                    <xsd:enumeration value="Opportunity Passport"/>
                    <xsd:enumeration value="Partnership for America's Children"/>
                    <xsd:enumeration value="Racial Disproportionality in JJ-CW"/>
                    <xsd:enumeration value="Taxes &amp; Revenue"/>
                    <xsd:enumeration value="Wages &amp; Income"/>
                    <xsd:enumeration value="YATI"/>
                  </xsd:restriction>
                </xsd:simpleType>
              </xsd:element>
            </xsd:sequence>
          </xsd:extension>
        </xsd:complexContent>
      </xsd:complexType>
    </xsd:element>
    <xsd:element name="Publication" ma:index="4" nillable="true" ma:displayName="Publication" ma:format="Dropdown" ma:internalName="Publication">
      <xsd:simpleType>
        <xsd:restriction base="dms:Choice">
          <xsd:enumeration value="Fact Sheet"/>
          <xsd:enumeration value="News - e-news,press release, etc."/>
          <xsd:enumeration value="Toolkits"/>
          <xsd:enumeration value="Research"/>
          <xsd:enumeration value="Coalition Material"/>
          <xsd:enumeration value="Presentation"/>
          <xsd:enumeration value="Other"/>
          <xsd:enumeration value="Not Applicable"/>
        </xsd:restriction>
      </xsd:simpleType>
    </xsd:element>
    <xsd:element name="Events_x002f_Meetings" ma:index="5" nillable="true" ma:displayName="Events/Meetings" ma:format="Dropdown" ma:internalName="Events_x002f_Meetings">
      <xsd:simpleType>
        <xsd:restriction base="dms:Choice">
          <xsd:enumeration value="Coalition/Partner Mtg."/>
          <xsd:enumeration value="Conference"/>
          <xsd:enumeration value="Educational Briefings/Media"/>
          <xsd:enumeration value="Donor Events"/>
          <xsd:enumeration value="Other"/>
          <xsd:enumeration value="Not Applicable"/>
        </xsd:restriction>
      </xsd:simpleType>
    </xsd:element>
    <xsd:element name="Year" ma:index="6" nillable="true" ma:displayName="Year" ma:format="Dropdown" ma:internalName="Year">
      <xsd:simpleType>
        <xsd:restriction base="dms:Choice">
          <xsd:enumeration value="Not Applicable"/>
          <xsd:enumeration value="2018"/>
          <xsd:enumeration value="2019"/>
          <xsd:enumeration value="2020"/>
          <xsd:enumeration value="2021"/>
          <xsd:enumeration value="2022"/>
          <xsd:enumeration value="2023"/>
          <xsd:enumeration value="2024"/>
          <xsd:enumeration value="2025"/>
          <xsd:enumeration value="2026"/>
        </xsd:restriction>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20" nillable="true" ma:displayName="Tags" ma:internalName="MediaServiceAutoTags"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DateTaken" ma:index="24" nillable="true" ma:displayName="MediaServiceDateTaken" ma:hidden="true" ma:internalName="MediaServiceDateTaken" ma:readOnly="true">
      <xsd:simpleType>
        <xsd:restriction base="dms:Text"/>
      </xsd:simpleType>
    </xsd:element>
    <xsd:element name="MediaLengthInSeconds" ma:index="25" nillable="true" ma:displayName="Length (seconds)" ma:internalName="MediaLengthInSeconds" ma:readOnly="true">
      <xsd:simpleType>
        <xsd:restriction base="dms:Unknown"/>
      </xsd:simpleType>
    </xsd:element>
    <xsd:element name="MediaServiceLocation" ma:index="26" nillable="true" ma:displayName="Location" ma:internalName="MediaServiceLocation" ma:readOnly="true">
      <xsd:simpleType>
        <xsd:restriction base="dms:Text"/>
      </xsd:simpleType>
    </xsd:element>
    <xsd:element name="lcf76f155ced4ddcb4097134ff3c332f" ma:index="28" nillable="true" ma:taxonomy="true" ma:internalName="lcf76f155ced4ddcb4097134ff3c332f" ma:taxonomyFieldName="MediaServiceImageTags" ma:displayName="Image Tags" ma:readOnly="false" ma:fieldId="{5cf76f15-5ced-4ddc-b409-7134ff3c332f}" ma:taxonomyMulti="true" ma:sspId="e568dd3e-7946-4c17-8b30-599e4ec67fd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30" nillable="true" ma:displayName="MediaServiceObjectDetectorVersions" ma:hidden="true" ma:indexed="true" ma:internalName="MediaServiceObjectDetectorVersions" ma:readOnly="true">
      <xsd:simpleType>
        <xsd:restriction base="dms:Text"/>
      </xsd:simpleType>
    </xsd:element>
    <xsd:element name="MediaServiceSearchProperties" ma:index="31" nillable="true" ma:displayName="MediaServiceSearchProperties" ma:hidden="true" ma:internalName="MediaServiceSearchProperties" ma:readOnly="true">
      <xsd:simpleType>
        <xsd:restriction base="dms:Note"/>
      </xsd:simpleType>
    </xsd:element>
    <xsd:element name="MediaServiceBillingMetadata" ma:index="3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093e069-a9af-4db3-9c76-8bddec0d562e" elementFormDefault="qualified">
    <xsd:import namespace="http://schemas.microsoft.com/office/2006/documentManagement/types"/>
    <xsd:import namespace="http://schemas.microsoft.com/office/infopath/2007/PartnerControls"/>
    <xsd:element name="Program_x0020_Sub-filters" ma:index="3" nillable="true" ma:displayName="Program Sub-filters" ma:default="Not Applicable" ma:internalName="Program_x0020_Sub_x002d_filters">
      <xsd:complexType>
        <xsd:complexContent>
          <xsd:extension base="dms:MultiChoice">
            <xsd:sequence>
              <xsd:element name="Value" maxOccurs="unbounded" minOccurs="0" nillable="true">
                <xsd:simpleType>
                  <xsd:restriction base="dms:Choice">
                    <xsd:enumeration value="Not Applicable"/>
                    <xsd:enumeration value="Budget -Federal"/>
                    <xsd:enumeration value="Budget -State"/>
                    <xsd:enumeration value="COVID-19"/>
                    <xsd:enumeration value="Education - K-12"/>
                    <xsd:enumeration value="Education - Postsecondary"/>
                    <xsd:enumeration value="Food Insecurity"/>
                    <xsd:enumeration value="Invest in Ed"/>
                    <xsd:enumeration value="Minimum Wage"/>
                    <xsd:enumeration value="Paid Family Leave"/>
                    <xsd:enumeration value="Peoples First Economy"/>
                    <xsd:enumeration value="T-Individual"/>
                    <xsd:enumeration value="T-Corporate"/>
                    <xsd:enumeration value="T-Credits"/>
                    <xsd:enumeration value="T-Property"/>
                    <xsd:enumeration value="T-TPT/Sales"/>
                    <xsd:enumeration value="TANF"/>
                    <xsd:enumeration value="Unemployment Insurance"/>
                  </xsd:restriction>
                </xsd:simpleType>
              </xsd:element>
            </xsd:sequence>
          </xsd:extension>
        </xsd:complexContent>
      </xsd:complexType>
    </xsd:element>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9" nillable="true" ma:displayName="Taxonomy Catch All Column" ma:hidden="true" ma:list="{6d86523d-cea1-4051-9a9d-18257bacdee9}" ma:internalName="TaxCatchAll" ma:showField="CatchAllData" ma:web="9093e069-a9af-4db3-9c76-8bddec0d562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712e70e4-8454-4678-b8ce-f4dd5f1c02c0">
      <Terms xmlns="http://schemas.microsoft.com/office/infopath/2007/PartnerControls"/>
    </lcf76f155ced4ddcb4097134ff3c332f>
    <TaxCatchAll xmlns="9093e069-a9af-4db3-9c76-8bddec0d562e" xsi:nil="true"/>
    <Departments xmlns="712e70e4-8454-4678-b8ce-f4dd5f1c02c0" xsi:nil="true"/>
    <Program_x0020_Sub-filters xmlns="9093e069-a9af-4db3-9c76-8bddec0d562e">
      <Value>Not Applicable</Value>
    </Program_x0020_Sub-filters>
    <Publication xmlns="712e70e4-8454-4678-b8ce-f4dd5f1c02c0" xsi:nil="true"/>
    <Year xmlns="712e70e4-8454-4678-b8ce-f4dd5f1c02c0" xsi:nil="true"/>
    <_ip_UnifiedCompliancePolicyProperties xmlns="http://schemas.microsoft.com/sharepoint/v3" xsi:nil="true"/>
    <Events_x002f_Meetings xmlns="712e70e4-8454-4678-b8ce-f4dd5f1c02c0" xsi:nil="true"/>
    <Programs_x0020__x002d__x0020_Issues_x0020__x002d__x0020_Initiatives xmlns="712e70e4-8454-4678-b8ce-f4dd5f1c02c0" xsi:nil="true"/>
  </documentManagement>
</p:properties>
</file>

<file path=customXml/itemProps1.xml><?xml version="1.0" encoding="utf-8"?>
<ds:datastoreItem xmlns:ds="http://schemas.openxmlformats.org/officeDocument/2006/customXml" ds:itemID="{5DBB74B8-2AD7-4894-AF9D-F95725E10817}"/>
</file>

<file path=customXml/itemProps2.xml><?xml version="1.0" encoding="utf-8"?>
<ds:datastoreItem xmlns:ds="http://schemas.openxmlformats.org/officeDocument/2006/customXml" ds:itemID="{C9F3A87C-21C2-4832-941A-74B315A27961}"/>
</file>

<file path=customXml/itemProps3.xml><?xml version="1.0" encoding="utf-8"?>
<ds:datastoreItem xmlns:ds="http://schemas.openxmlformats.org/officeDocument/2006/customXml" ds:itemID="{36E29E83-D4B0-42B9-B591-9A1AC1A73F6C}"/>
</file>

<file path=docProps/app.xml><?xml version="1.0" encoding="utf-8"?>
<Properties xmlns="http://schemas.openxmlformats.org/officeDocument/2006/extended-properties" xmlns:vt="http://schemas.openxmlformats.org/officeDocument/2006/docPropsVTypes">
  <Template>FUSA_Template</Template>
  <TotalTime>0</TotalTime>
  <Words>1228</Words>
  <Application>Microsoft Office PowerPoint</Application>
  <PresentationFormat>Widescreen</PresentationFormat>
  <Paragraphs>166</Paragraphs>
  <Slides>9</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MetaOT-BoldIta</vt:lpstr>
      <vt:lpstr>Wingdings</vt:lpstr>
      <vt:lpstr>Custom Design</vt:lpstr>
      <vt:lpstr>PowerPoint Presentation</vt:lpstr>
      <vt:lpstr>Agenda</vt:lpstr>
      <vt:lpstr>PowerPoint Presentation</vt:lpstr>
      <vt:lpstr>PowerPoint Presentation</vt:lpstr>
      <vt:lpstr>Historic Changes to Medicaid/CHIP, Marketplace, and SNAP</vt:lpstr>
      <vt:lpstr>Challenges to Implementing Medicaid/CHIP, SNAP, and Marketplace Changes</vt:lpstr>
      <vt:lpstr>Challenges to Implementing Medicaid/CHIP, SNAP, and Marketplace Changes</vt:lpstr>
      <vt:lpstr>What Can You Do?</vt:lpstr>
      <vt:lpstr>Thank You</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Mary-Beth Malcarney</dc:creator>
  <cp:keywords/>
  <dc:description/>
  <cp:lastModifiedBy>Leanne Murphy</cp:lastModifiedBy>
  <cp:revision>2</cp:revision>
  <cp:lastPrinted>2025-10-27T11:54:19Z</cp:lastPrinted>
  <dcterms:created xsi:type="dcterms:W3CDTF">2025-07-11T21:54:53Z</dcterms:created>
  <dcterms:modified xsi:type="dcterms:W3CDTF">2025-11-17T22:19:19Z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0x010100ED538907BFE9C24EA17286B6D63C9FF7</vt:lpwstr>
  </property>
</Properties>
</file>