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57" r:id="rId2"/>
    <p:sldId id="324" r:id="rId3"/>
    <p:sldId id="331" r:id="rId4"/>
    <p:sldId id="542" r:id="rId5"/>
    <p:sldId id="532" r:id="rId6"/>
    <p:sldId id="565" r:id="rId7"/>
    <p:sldId id="552" r:id="rId8"/>
    <p:sldId id="569" r:id="rId9"/>
    <p:sldId id="570" r:id="rId10"/>
    <p:sldId id="533" r:id="rId11"/>
    <p:sldId id="551" r:id="rId12"/>
    <p:sldId id="571" r:id="rId13"/>
    <p:sldId id="549" r:id="rId14"/>
    <p:sldId id="579" r:id="rId15"/>
    <p:sldId id="573" r:id="rId16"/>
    <p:sldId id="526" r:id="rId17"/>
    <p:sldId id="535" r:id="rId18"/>
    <p:sldId id="572" r:id="rId19"/>
    <p:sldId id="564" r:id="rId20"/>
    <p:sldId id="562" r:id="rId21"/>
    <p:sldId id="574" r:id="rId22"/>
    <p:sldId id="550" r:id="rId23"/>
    <p:sldId id="566" r:id="rId24"/>
    <p:sldId id="530" r:id="rId25"/>
    <p:sldId id="536" r:id="rId26"/>
    <p:sldId id="575" r:id="rId27"/>
    <p:sldId id="576" r:id="rId28"/>
    <p:sldId id="534" r:id="rId29"/>
    <p:sldId id="563" r:id="rId30"/>
    <p:sldId id="567" r:id="rId31"/>
    <p:sldId id="568" r:id="rId32"/>
    <p:sldId id="577" r:id="rId33"/>
    <p:sldId id="556" r:id="rId34"/>
    <p:sldId id="578" r:id="rId35"/>
    <p:sldId id="557" r:id="rId36"/>
    <p:sldId id="558" r:id="rId37"/>
    <p:sldId id="560" r:id="rId38"/>
    <p:sldId id="25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3164"/>
    <a:srgbClr val="BB2030"/>
    <a:srgbClr val="D460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95DBA1-2A9E-3B4A-A015-246C13436232}" v="379" dt="2024-11-14T15:46:52.2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27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4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4350D-4D8F-40CF-9E50-2C91347A1497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4B3E7-9F35-4AD6-90A9-1AA295C7E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300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831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39170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6DB9B9-A554-3944-AA7A-BE4AA9A51FB4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931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252F0-E3A5-D64C-991F-C7678AC3A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9020B7-1A34-EB49-8C87-219DAF628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CD860-5049-8649-AEA2-DE995A073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67023-3CFA-0B47-8953-81EE7C1EB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0360C-AB1C-7046-AD36-A4CBDA6D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42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E9EE7-0469-7B40-A135-0A64F09F3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D415D-9545-494B-B426-1A5CD7971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C2D9A-48F3-BD46-BB0C-C311EB940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D3408-1959-274D-8A43-1B58F136D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B80DD-0AFB-374A-B53B-CD9748258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184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0ED1D-3A81-F249-BEC9-C6605062C9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AB405-F33E-5B49-A320-5EC5EEEE1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12A6B-F596-1446-B563-A3473BD9D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98ED6-6D23-5B49-837B-75B88D736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B28E9-462C-BE4B-83C1-DA5C53581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229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7FACC-040F-5F4B-84F3-E27C452CD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E357C-5886-B64C-AEFE-A7660F87D5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4DC328-CA74-524A-9EAF-FE6747205C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87E0CC-AF70-A248-AD73-797FD0C0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93A69E-4764-FE4F-9C1F-612E61ECB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D88DFB-A20A-C54B-98DC-58BB5AED4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99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D9F9A-AD69-F347-AD3E-D3EB9590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0E3BC-17A4-7240-A74B-7B30111F7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BF113-3A30-C649-90ED-0BCD121E80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001F44-AE5A-3B4A-A254-4D86680B54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C5884E-14DF-B148-940D-E7A75D082C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2DFF33-48F9-7B43-A3C8-3CF81BC8B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D56004-A8F4-6547-8C93-871287A9F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8BB9A-824F-5F4C-856C-D4914A675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583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94E1C-DD20-6A4E-886F-CBF1E24C5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DA830B-FC93-E14D-AF12-62C9509F2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249B0E-DF8F-0047-B7B5-A52D6D3B2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71DAD6-80C7-E944-9174-E25E77D1A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97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CE8F0A-0D0B-FD40-BADD-519A2B53D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449612-E60C-D04E-AE76-9CFE6201F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F70297-273F-9D40-8845-F56FE08CB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782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4F55D-D21C-CC46-8B83-A8977028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BA5DB-6EB9-0F46-8227-847EF53BF0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D6056-3DBD-5946-9F69-1341AFCABF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732F8-E853-2340-87C1-BC53430C7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F171B-45FE-0646-A82A-D4B506C1B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028B7A-7C12-354C-8DC1-479251B4F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353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FEE343-EE46-B94E-A00E-A35BD0B00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0E4CC8-9323-D744-B4EA-B840C37E55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83689D-42EF-0445-8DAC-747A39AD9D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ADDB25-A0FD-F34E-9E7C-F3F587FE2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00A348-B22B-9746-A1D1-809AC03EC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F513F-A14E-C34F-9A13-8302A267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513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0F09D-E32C-B043-B0BE-C76E03ACB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FD0BBC-2C23-7048-A2EE-5638DCE75E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FBE97A-3B79-F545-8CD5-297428055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B9C5A-5E18-C04D-9216-5465468E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D719C-5E5D-844C-8AAA-FFDE27728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457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F3D31C-C7D0-EE46-8B3A-BECC82B61B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8D6686-4443-6D41-BEF4-C91EEE3A88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6EAEB-C5FE-1F45-A3B1-C2BDB6CC4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B7FD4-C712-BA48-84B6-D1AC76770E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2154E-E9CC-C344-A1B3-4AFEE75EB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749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BA8F31-2F8F-5C45-9EF1-2F7C9ED00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28AE51-B9D3-5343-B7F5-20175BDB5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B2FE9-19B4-4B40-8D34-C524ECE2F5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301E8-D947-DE49-B2F8-3395286F66E5}" type="datetimeFigureOut">
              <a:rPr lang="en-US" smtClean="0"/>
              <a:t>11/14/24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DB348-3412-C242-A97E-D3BC9ECC7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19195-7E81-2E45-8AFD-F0FFB6FB30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9C255-A356-7148-AB09-FEAA5E02E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2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hyperlink" Target="mailto:gmiranda@azeconcenter.org" TargetMode="External"/><Relationship Id="rId5" Type="http://schemas.openxmlformats.org/officeDocument/2006/relationships/hyperlink" Target="mailto:nvongnechten@azeconcenter.org" TargetMode="External"/><Relationship Id="rId4" Type="http://schemas.openxmlformats.org/officeDocument/2006/relationships/hyperlink" Target="mailto:jpalomino@azeconcenter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06E59-373D-C7DF-0E6A-66E5A81B00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4473" y="3999129"/>
            <a:ext cx="10108656" cy="1136218"/>
          </a:xfrm>
        </p:spPr>
        <p:txBody>
          <a:bodyPr>
            <a:noAutofit/>
          </a:bodyPr>
          <a:lstStyle/>
          <a:p>
            <a:pPr algn="l"/>
            <a:r>
              <a:rPr lang="en-US" sz="48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State of economic well-being of families in Arizona</a:t>
            </a:r>
            <a:br>
              <a:rPr lang="en-US" sz="48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</a:br>
            <a:endParaRPr lang="en-US" sz="2800" b="1" dirty="0">
              <a:solidFill>
                <a:srgbClr val="D46029"/>
              </a:solidFill>
              <a:latin typeface="Segoe UI Black" panose="020B0502040204020203" pitchFamily="34" charset="0"/>
              <a:cs typeface="Segoe UI Black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48FD11-7D3F-047E-8376-C4E6CF6CF0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4473" y="4839712"/>
            <a:ext cx="9144000" cy="591270"/>
          </a:xfrm>
        </p:spPr>
        <p:txBody>
          <a:bodyPr/>
          <a:lstStyle/>
          <a:p>
            <a:pPr algn="l"/>
            <a:r>
              <a:rPr lang="en-US" b="1" dirty="0">
                <a:latin typeface="Proxima Nova" panose="02000506030000020004" pitchFamily="2" charset="0"/>
              </a:rPr>
              <a:t>November 14, 2024</a:t>
            </a:r>
          </a:p>
        </p:txBody>
      </p:sp>
    </p:spTree>
    <p:extLst>
      <p:ext uri="{BB962C8B-B14F-4D97-AF65-F5344CB8AC3E}">
        <p14:creationId xmlns:p14="http://schemas.microsoft.com/office/powerpoint/2010/main" val="1335407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9386E-74D5-4EDE-9325-BDE3D8006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8652" y="41637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Who we 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585A9-BEA3-4605-8C35-7135A796A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42618" y="1367200"/>
            <a:ext cx="4835792" cy="458166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400" dirty="0">
                <a:latin typeface="Proxima Nova" panose="02000506030000020004" pitchFamily="2" charset="0"/>
                <a:cs typeface="Circular Std Book" panose="020B0604020101020102" pitchFamily="34" charset="77"/>
              </a:rPr>
              <a:t>We work with advocates, policymakers, and communities to connect-the-dots between the inequities in our economy and solutions to create a fair and socially just Arizona.</a:t>
            </a:r>
          </a:p>
          <a:p>
            <a:pPr marL="0" indent="0">
              <a:buNone/>
            </a:pPr>
            <a:endParaRPr lang="en-US" sz="4000" b="1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0543F494-3959-BC29-AAAA-6D9151FB89DE}"/>
              </a:ext>
            </a:extLst>
          </p:cNvPr>
          <p:cNvSpPr/>
          <p:nvPr/>
        </p:nvSpPr>
        <p:spPr>
          <a:xfrm>
            <a:off x="2009104" y="1367200"/>
            <a:ext cx="4327302" cy="1325563"/>
          </a:xfrm>
          <a:prstGeom prst="roundRect">
            <a:avLst/>
          </a:prstGeom>
          <a:solidFill>
            <a:srgbClr val="213164"/>
          </a:solidFill>
          <a:ln>
            <a:solidFill>
              <a:srgbClr val="21316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3200" b="1" i="0" dirty="0">
                <a:solidFill>
                  <a:schemeClr val="bg1"/>
                </a:solidFill>
                <a:latin typeface="Proxima Nova Extrabold" panose="02000506030000020004" pitchFamily="2" charset="0"/>
              </a:rPr>
              <a:t>Research &amp; Data Analysis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0A8653F-8585-42D2-AA9F-4357DAE95F91}"/>
              </a:ext>
            </a:extLst>
          </p:cNvPr>
          <p:cNvSpPr/>
          <p:nvPr/>
        </p:nvSpPr>
        <p:spPr>
          <a:xfrm>
            <a:off x="2009104" y="2766218"/>
            <a:ext cx="4327302" cy="1325563"/>
          </a:xfrm>
          <a:prstGeom prst="roundRect">
            <a:avLst/>
          </a:prstGeom>
          <a:solidFill>
            <a:srgbClr val="213164"/>
          </a:solidFill>
          <a:ln>
            <a:solidFill>
              <a:srgbClr val="21316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3200" b="1" i="0" dirty="0">
                <a:solidFill>
                  <a:schemeClr val="bg1"/>
                </a:solidFill>
                <a:latin typeface="Proxima Nova Extrabold" panose="02000506030000020004" pitchFamily="2" charset="0"/>
              </a:rPr>
              <a:t>Policy Advocacy &amp; Education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9DD8E53-614A-D679-7BBB-A7E9DE0FE29E}"/>
              </a:ext>
            </a:extLst>
          </p:cNvPr>
          <p:cNvSpPr/>
          <p:nvPr/>
        </p:nvSpPr>
        <p:spPr>
          <a:xfrm>
            <a:off x="2009104" y="4165237"/>
            <a:ext cx="4327302" cy="1325563"/>
          </a:xfrm>
          <a:prstGeom prst="roundRect">
            <a:avLst/>
          </a:prstGeom>
          <a:solidFill>
            <a:srgbClr val="213164"/>
          </a:solidFill>
          <a:ln>
            <a:solidFill>
              <a:srgbClr val="21316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3000" b="1" i="0" dirty="0">
                <a:solidFill>
                  <a:schemeClr val="bg1"/>
                </a:solidFill>
                <a:latin typeface="Proxima Nova Extrabold" panose="02000506030000020004" pitchFamily="2" charset="0"/>
              </a:rPr>
              <a:t>Community Outreach &amp; Partnership</a:t>
            </a:r>
          </a:p>
        </p:txBody>
      </p:sp>
    </p:spTree>
    <p:extLst>
      <p:ext uri="{BB962C8B-B14F-4D97-AF65-F5344CB8AC3E}">
        <p14:creationId xmlns:p14="http://schemas.microsoft.com/office/powerpoint/2010/main" val="637076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9386E-74D5-4EDE-9325-BDE3D8006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7925" y="10798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Our history and policy areas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8B8368B-CA4B-733B-D042-0D61D4508239}"/>
              </a:ext>
            </a:extLst>
          </p:cNvPr>
          <p:cNvSpPr txBox="1">
            <a:spLocks/>
          </p:cNvSpPr>
          <p:nvPr/>
        </p:nvSpPr>
        <p:spPr>
          <a:xfrm>
            <a:off x="1637925" y="3633769"/>
            <a:ext cx="8916150" cy="2981099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472C4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red bucket with blue handle&#10;&#10;Description automatically generated">
            <a:extLst>
              <a:ext uri="{FF2B5EF4-FFF2-40B4-BE49-F238E27FC236}">
                <a16:creationId xmlns:a16="http://schemas.microsoft.com/office/drawing/2014/main" id="{D10FD07F-7F2D-2612-F672-614D00AF42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530" y="1240250"/>
            <a:ext cx="4216383" cy="4216383"/>
          </a:xfrm>
          <a:prstGeom prst="rect">
            <a:avLst/>
          </a:prstGeom>
        </p:spPr>
      </p:pic>
      <p:pic>
        <p:nvPicPr>
          <p:cNvPr id="5" name="Picture 4" descr="A red bucket with blue handle&#10;&#10;Description automatically generated">
            <a:extLst>
              <a:ext uri="{FF2B5EF4-FFF2-40B4-BE49-F238E27FC236}">
                <a16:creationId xmlns:a16="http://schemas.microsoft.com/office/drawing/2014/main" id="{ED7245E6-3B87-7962-3624-EE2410E0F4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381" y="1239054"/>
            <a:ext cx="4216383" cy="4216383"/>
          </a:xfrm>
          <a:prstGeom prst="rect">
            <a:avLst/>
          </a:prstGeom>
        </p:spPr>
      </p:pic>
      <p:pic>
        <p:nvPicPr>
          <p:cNvPr id="6" name="Picture 5" descr="A red bucket with blue handle&#10;&#10;Description automatically generated">
            <a:extLst>
              <a:ext uri="{FF2B5EF4-FFF2-40B4-BE49-F238E27FC236}">
                <a16:creationId xmlns:a16="http://schemas.microsoft.com/office/drawing/2014/main" id="{F29B3A05-2116-A4F8-774F-A03649069E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271" y="1266030"/>
            <a:ext cx="4216383" cy="42163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0AD08A-0DF1-9460-63B2-B07A63C30F2F}"/>
              </a:ext>
            </a:extLst>
          </p:cNvPr>
          <p:cNvSpPr txBox="1"/>
          <p:nvPr/>
        </p:nvSpPr>
        <p:spPr>
          <a:xfrm>
            <a:off x="1637925" y="3190158"/>
            <a:ext cx="24431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Proxima Nova Extrabold" panose="02000506030000020004" pitchFamily="2" charset="0"/>
                <a:cs typeface="Segoe UI Black" panose="020B0502040204020203" pitchFamily="34" charset="0"/>
              </a:rPr>
              <a:t>Budget &amp; Tax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02CE8A-4E64-91FE-305D-444758B1F626}"/>
              </a:ext>
            </a:extLst>
          </p:cNvPr>
          <p:cNvSpPr txBox="1"/>
          <p:nvPr/>
        </p:nvSpPr>
        <p:spPr>
          <a:xfrm>
            <a:off x="8325541" y="3190158"/>
            <a:ext cx="26243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i="0" dirty="0">
                <a:solidFill>
                  <a:schemeClr val="bg1"/>
                </a:solidFill>
                <a:latin typeface="Proxima Nova Extrabold" panose="02000506030000020004" pitchFamily="2" charset="0"/>
              </a:rPr>
              <a:t>Education Funding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0F198C-6A3D-1179-2BEB-8AE82F755C5B}"/>
              </a:ext>
            </a:extLst>
          </p:cNvPr>
          <p:cNvSpPr txBox="1"/>
          <p:nvPr/>
        </p:nvSpPr>
        <p:spPr>
          <a:xfrm>
            <a:off x="4887882" y="3143250"/>
            <a:ext cx="29451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i="0" dirty="0">
                <a:solidFill>
                  <a:schemeClr val="bg1"/>
                </a:solidFill>
                <a:latin typeface="Proxima Nova Extrabold" panose="02000506030000020004" pitchFamily="2" charset="0"/>
              </a:rPr>
              <a:t>Economic Well-being</a:t>
            </a:r>
          </a:p>
        </p:txBody>
      </p:sp>
    </p:spTree>
    <p:extLst>
      <p:ext uri="{BB962C8B-B14F-4D97-AF65-F5344CB8AC3E}">
        <p14:creationId xmlns:p14="http://schemas.microsoft.com/office/powerpoint/2010/main" val="1600503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A1976-A7D5-5A15-EFA5-7492FC4C1B7C}"/>
              </a:ext>
            </a:extLst>
          </p:cNvPr>
          <p:cNvSpPr txBox="1">
            <a:spLocks/>
          </p:cNvSpPr>
          <p:nvPr/>
        </p:nvSpPr>
        <p:spPr>
          <a:xfrm>
            <a:off x="1346446" y="2579120"/>
            <a:ext cx="10108656" cy="11362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Slight improvements in poverty and income </a:t>
            </a:r>
            <a:endParaRPr lang="en-US" sz="2800" b="1" dirty="0">
              <a:solidFill>
                <a:srgbClr val="D46029"/>
              </a:solidFill>
              <a:latin typeface="Segoe UI Black" panose="020B0502040204020203" pitchFamily="34" charset="0"/>
              <a:cs typeface="Segoe UI Black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A4E9FD-0051-4A2F-B062-1B16B5C44E7E}"/>
              </a:ext>
            </a:extLst>
          </p:cNvPr>
          <p:cNvSpPr txBox="1">
            <a:spLocks/>
          </p:cNvSpPr>
          <p:nvPr/>
        </p:nvSpPr>
        <p:spPr>
          <a:xfrm>
            <a:off x="1346446" y="3893039"/>
            <a:ext cx="9144000" cy="59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latin typeface="Proxima Nova" panose="02000506030000020004" pitchFamily="2" charset="0"/>
              </a:rPr>
              <a:t>Joseph Palomino, Director</a:t>
            </a:r>
          </a:p>
        </p:txBody>
      </p:sp>
    </p:spTree>
    <p:extLst>
      <p:ext uri="{BB962C8B-B14F-4D97-AF65-F5344CB8AC3E}">
        <p14:creationId xmlns:p14="http://schemas.microsoft.com/office/powerpoint/2010/main" val="2429876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30F68E-6F61-7969-5AEB-F22E7C1995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14475" y="887588"/>
            <a:ext cx="9629775" cy="496496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65717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5A9619-BB33-16FC-8693-400B03AA5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6B25A6-9213-6ED9-1F17-897C4D0D2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6074" y="405412"/>
            <a:ext cx="6925649" cy="580175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24073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263BD4-4C65-E8B7-FBFB-AE1B019E19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1759" y="1571611"/>
            <a:ext cx="10747950" cy="3086450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91988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A800EC5-519E-8C82-3843-47E20C0B5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99AAC8-AF5B-2E2B-582F-E34C863765A1}"/>
              </a:ext>
            </a:extLst>
          </p:cNvPr>
          <p:cNvSpPr txBox="1"/>
          <p:nvPr/>
        </p:nvSpPr>
        <p:spPr>
          <a:xfrm>
            <a:off x="1428750" y="2939712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Higher costs for the basics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EE0025-4896-2853-B826-0799914B0C41}"/>
              </a:ext>
            </a:extLst>
          </p:cNvPr>
          <p:cNvSpPr txBox="1">
            <a:spLocks/>
          </p:cNvSpPr>
          <p:nvPr/>
        </p:nvSpPr>
        <p:spPr>
          <a:xfrm>
            <a:off x="1428750" y="3850008"/>
            <a:ext cx="9144000" cy="59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latin typeface="Proxima Nova" panose="02000506030000020004" pitchFamily="2" charset="0"/>
              </a:rPr>
              <a:t>Geraldine Miranda, Economic Policy Analyst</a:t>
            </a:r>
          </a:p>
        </p:txBody>
      </p:sp>
    </p:spTree>
    <p:extLst>
      <p:ext uri="{BB962C8B-B14F-4D97-AF65-F5344CB8AC3E}">
        <p14:creationId xmlns:p14="http://schemas.microsoft.com/office/powerpoint/2010/main" val="2536634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2537FC-7AEB-4A02-5B1B-BDDEC68FC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F37761-A6D9-A1E5-4816-24D7C0538FC1}"/>
              </a:ext>
            </a:extLst>
          </p:cNvPr>
          <p:cNvSpPr txBox="1"/>
          <p:nvPr/>
        </p:nvSpPr>
        <p:spPr>
          <a:xfrm>
            <a:off x="1546196" y="2948101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213164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Food insecurity</a:t>
            </a:r>
          </a:p>
        </p:txBody>
      </p:sp>
    </p:spTree>
    <p:extLst>
      <p:ext uri="{BB962C8B-B14F-4D97-AF65-F5344CB8AC3E}">
        <p14:creationId xmlns:p14="http://schemas.microsoft.com/office/powerpoint/2010/main" val="3256304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of a number of people in the united states&#10;&#10;Description automatically generated">
            <a:extLst>
              <a:ext uri="{FF2B5EF4-FFF2-40B4-BE49-F238E27FC236}">
                <a16:creationId xmlns:a16="http://schemas.microsoft.com/office/drawing/2014/main" id="{1878B7DD-FAD2-E74F-7127-55CCEFFF78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935" y="361950"/>
            <a:ext cx="6458990" cy="572974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884396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FAA97F-7503-36D1-D993-0DE4C9C6DE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59106" y="534430"/>
            <a:ext cx="6572923" cy="560818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79813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713DCF-9F50-4B1A-7ACF-18B0B3E20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68F293-0DFC-9DD7-90B4-8A66C0E4820F}"/>
              </a:ext>
            </a:extLst>
          </p:cNvPr>
          <p:cNvSpPr txBox="1"/>
          <p:nvPr/>
        </p:nvSpPr>
        <p:spPr>
          <a:xfrm>
            <a:off x="1546196" y="2948101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213164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Housing costs</a:t>
            </a:r>
          </a:p>
        </p:txBody>
      </p:sp>
    </p:spTree>
    <p:extLst>
      <p:ext uri="{BB962C8B-B14F-4D97-AF65-F5344CB8AC3E}">
        <p14:creationId xmlns:p14="http://schemas.microsoft.com/office/powerpoint/2010/main" val="3354764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6983B2-24D5-9ACF-79E9-C2B66BF92D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95168" y="620048"/>
            <a:ext cx="8390531" cy="543650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72135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2E35E8-532E-F295-2C80-2F1590F4C9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3BA3DD-3151-307C-BCCD-09B31A05FF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87308" y="109476"/>
            <a:ext cx="5601863" cy="641503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1814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09E0B4-1B63-7954-A49B-F5E3BDBCF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D66559-81B2-698D-1ECD-23752E2FA632}"/>
              </a:ext>
            </a:extLst>
          </p:cNvPr>
          <p:cNvSpPr txBox="1"/>
          <p:nvPr/>
        </p:nvSpPr>
        <p:spPr>
          <a:xfrm>
            <a:off x="1546196" y="2948101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213164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Utility costs</a:t>
            </a:r>
          </a:p>
        </p:txBody>
      </p:sp>
    </p:spTree>
    <p:extLst>
      <p:ext uri="{BB962C8B-B14F-4D97-AF65-F5344CB8AC3E}">
        <p14:creationId xmlns:p14="http://schemas.microsoft.com/office/powerpoint/2010/main" val="3130240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2A03E7C-4485-593C-5F55-B738D89EE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054" y="561975"/>
            <a:ext cx="7044222" cy="548767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229002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of electricity costs&#10;&#10;Description automatically generated">
            <a:extLst>
              <a:ext uri="{FF2B5EF4-FFF2-40B4-BE49-F238E27FC236}">
                <a16:creationId xmlns:a16="http://schemas.microsoft.com/office/drawing/2014/main" id="{6B46B0AB-6699-B5F8-303D-7EC9DBF02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20" y="914400"/>
            <a:ext cx="9297587" cy="433387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809933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79F000-B9A4-1394-73C7-C2B2ECF40D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9EF06D-62D8-0FDE-7029-D7537A852FCA}"/>
              </a:ext>
            </a:extLst>
          </p:cNvPr>
          <p:cNvSpPr txBox="1"/>
          <p:nvPr/>
        </p:nvSpPr>
        <p:spPr>
          <a:xfrm>
            <a:off x="1546196" y="2948101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213164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Child care costs</a:t>
            </a:r>
          </a:p>
        </p:txBody>
      </p:sp>
    </p:spTree>
    <p:extLst>
      <p:ext uri="{BB962C8B-B14F-4D97-AF65-F5344CB8AC3E}">
        <p14:creationId xmlns:p14="http://schemas.microsoft.com/office/powerpoint/2010/main" val="10803608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state of arizona&#10;&#10;Description automatically generated">
            <a:extLst>
              <a:ext uri="{FF2B5EF4-FFF2-40B4-BE49-F238E27FC236}">
                <a16:creationId xmlns:a16="http://schemas.microsoft.com/office/drawing/2014/main" id="{04957742-6CFF-F62F-0C25-17841C56B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950" y="414109"/>
            <a:ext cx="5010150" cy="5763276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372683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of a number of blue rectangles&#10;&#10;Description automatically generated">
            <a:extLst>
              <a:ext uri="{FF2B5EF4-FFF2-40B4-BE49-F238E27FC236}">
                <a16:creationId xmlns:a16="http://schemas.microsoft.com/office/drawing/2014/main" id="{BCFFF0C8-AEDC-E882-A8F8-C7191F654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587" y="919583"/>
            <a:ext cx="8769062" cy="49556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424619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CF7C8F-A70B-A3FD-BDA1-CA85BDE0F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582D24-728A-2F24-465E-7093635C737B}"/>
              </a:ext>
            </a:extLst>
          </p:cNvPr>
          <p:cNvSpPr txBox="1"/>
          <p:nvPr/>
        </p:nvSpPr>
        <p:spPr>
          <a:xfrm>
            <a:off x="1428750" y="2939712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Limited access to resources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8E04FA-FA96-3CF4-76D1-1D154E83A702}"/>
              </a:ext>
            </a:extLst>
          </p:cNvPr>
          <p:cNvSpPr txBox="1">
            <a:spLocks/>
          </p:cNvSpPr>
          <p:nvPr/>
        </p:nvSpPr>
        <p:spPr>
          <a:xfrm>
            <a:off x="1428750" y="3839250"/>
            <a:ext cx="9144000" cy="59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latin typeface="Proxima Nova" panose="02000506030000020004" pitchFamily="2" charset="0"/>
              </a:rPr>
              <a:t>Geraldine Miranda, Economic Policy Analyst</a:t>
            </a:r>
          </a:p>
        </p:txBody>
      </p:sp>
    </p:spTree>
    <p:extLst>
      <p:ext uri="{BB962C8B-B14F-4D97-AF65-F5344CB8AC3E}">
        <p14:creationId xmlns:p14="http://schemas.microsoft.com/office/powerpoint/2010/main" val="3705863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65F61A-F522-8179-FD6D-0D8E5E5347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6564" y="890196"/>
            <a:ext cx="10045698" cy="507760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83928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4138A5-2AAB-39A8-6FDE-666D1A959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B57C313-3E0C-7A09-EABB-5AC603E483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33129" y="928687"/>
            <a:ext cx="9538903" cy="51149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059281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aph of the highest wage&#10;&#10;Description automatically generated with medium confidence">
            <a:extLst>
              <a:ext uri="{FF2B5EF4-FFF2-40B4-BE49-F238E27FC236}">
                <a16:creationId xmlns:a16="http://schemas.microsoft.com/office/drawing/2014/main" id="{8CD37B8D-3616-15BB-D8CC-C92BFC253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794" y="628650"/>
            <a:ext cx="8905913" cy="530542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86271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paper with text and a chart with blue and red text&#10;&#10;Description automatically generated with medium confidence">
            <a:extLst>
              <a:ext uri="{FF2B5EF4-FFF2-40B4-BE49-F238E27FC236}">
                <a16:creationId xmlns:a16="http://schemas.microsoft.com/office/drawing/2014/main" id="{A2681A50-C84D-84A0-D161-AA1A44D347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5" y="402648"/>
            <a:ext cx="6674465" cy="580765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315986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71161C-BBCF-DA94-BD53-7B0D09CA1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E11373-6F7A-CFF7-4875-869CAF0895BA}"/>
              </a:ext>
            </a:extLst>
          </p:cNvPr>
          <p:cNvSpPr txBox="1"/>
          <p:nvPr/>
        </p:nvSpPr>
        <p:spPr>
          <a:xfrm>
            <a:off x="1493296" y="2358799"/>
            <a:ext cx="9958387" cy="1446550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Raising revenues to invest in families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5FA8A9-8446-D6BD-0E5D-072F50AE459F}"/>
              </a:ext>
            </a:extLst>
          </p:cNvPr>
          <p:cNvSpPr txBox="1">
            <a:spLocks/>
          </p:cNvSpPr>
          <p:nvPr/>
        </p:nvSpPr>
        <p:spPr>
          <a:xfrm>
            <a:off x="1493296" y="3805349"/>
            <a:ext cx="9144000" cy="5912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>
                <a:latin typeface="Proxima Nova" panose="02000506030000020004" pitchFamily="2" charset="0"/>
              </a:rPr>
              <a:t>Joseph Palomino, Director</a:t>
            </a:r>
          </a:p>
        </p:txBody>
      </p:sp>
    </p:spTree>
    <p:extLst>
      <p:ext uri="{BB962C8B-B14F-4D97-AF65-F5344CB8AC3E}">
        <p14:creationId xmlns:p14="http://schemas.microsoft.com/office/powerpoint/2010/main" val="15823103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C63CF7-4D76-5D6F-486A-5CC6CEA6B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7F74BC-9DC7-C42F-8EF9-30B60DD58D8F}"/>
              </a:ext>
            </a:extLst>
          </p:cNvPr>
          <p:cNvSpPr txBox="1"/>
          <p:nvPr/>
        </p:nvSpPr>
        <p:spPr>
          <a:xfrm>
            <a:off x="1546196" y="2948101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213164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Arizona is not investing in families</a:t>
            </a:r>
          </a:p>
        </p:txBody>
      </p:sp>
    </p:spTree>
    <p:extLst>
      <p:ext uri="{BB962C8B-B14F-4D97-AF65-F5344CB8AC3E}">
        <p14:creationId xmlns:p14="http://schemas.microsoft.com/office/powerpoint/2010/main" val="33582458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 of growth in a graph&#10;&#10;Description automatically generated with medium confidence">
            <a:extLst>
              <a:ext uri="{FF2B5EF4-FFF2-40B4-BE49-F238E27FC236}">
                <a16:creationId xmlns:a16="http://schemas.microsoft.com/office/drawing/2014/main" id="{FADD54BF-928E-08F4-0523-8325913A7D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67" y="957432"/>
            <a:ext cx="9760066" cy="453983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517565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with blue squares&#10;&#10;Description automatically generated">
            <a:extLst>
              <a:ext uri="{FF2B5EF4-FFF2-40B4-BE49-F238E27FC236}">
                <a16:creationId xmlns:a16="http://schemas.microsoft.com/office/drawing/2014/main" id="{D9BE848D-A8E5-F5CD-3774-F429D12882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483" y="1162050"/>
            <a:ext cx="8860145" cy="44196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325095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9D83E3-5D1E-46CD-12E0-D60C79F65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1DC68E-991D-C5F4-A9D3-151B1E5A6B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8611" y="806825"/>
            <a:ext cx="10752980" cy="501306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863874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A15808-C628-7D73-EEE2-14597D802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A29763-E0F9-B601-5509-C070B03F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7769" y="777234"/>
            <a:ext cx="9345483" cy="530353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57422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CFF72D-7099-7EC8-1F29-2082B2BA4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EE6112-359C-8F61-2422-DAD29C2F337C}"/>
              </a:ext>
            </a:extLst>
          </p:cNvPr>
          <p:cNvSpPr txBox="1"/>
          <p:nvPr/>
        </p:nvSpPr>
        <p:spPr>
          <a:xfrm>
            <a:off x="1546196" y="2948101"/>
            <a:ext cx="9958387" cy="769441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213164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Need to raise revenues for families</a:t>
            </a:r>
          </a:p>
        </p:txBody>
      </p:sp>
    </p:spTree>
    <p:extLst>
      <p:ext uri="{BB962C8B-B14F-4D97-AF65-F5344CB8AC3E}">
        <p14:creationId xmlns:p14="http://schemas.microsoft.com/office/powerpoint/2010/main" val="15983869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CB573FC6-DCA6-B264-D756-F71986392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75346" y="911224"/>
            <a:ext cx="9159688" cy="4841875"/>
          </a:xfrm>
          <a:solidFill>
            <a:schemeClr val="tx1"/>
          </a:solidFill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799579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265BEE-1D68-4EDD-953A-808B69631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4D263C1-6C17-A6BC-4147-1DFA9453C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75346" y="911224"/>
            <a:ext cx="9159688" cy="4841875"/>
          </a:xfrm>
          <a:solidFill>
            <a:schemeClr val="tx1"/>
          </a:solidFill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160705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1FB35A-41ED-281B-C100-527C2D7B82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91110" y="344245"/>
            <a:ext cx="7009779" cy="5686966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05340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795B56-5A0E-9533-8302-1CC62EE8C5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09896" y="100157"/>
            <a:ext cx="7070771" cy="591892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100862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aph of income and expenses&#10;&#10;Description automatically generated with medium confidence">
            <a:extLst>
              <a:ext uri="{FF2B5EF4-FFF2-40B4-BE49-F238E27FC236}">
                <a16:creationId xmlns:a16="http://schemas.microsoft.com/office/drawing/2014/main" id="{037EBA87-8172-6F62-FA03-9CB2948E5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041" y="806824"/>
            <a:ext cx="9041434" cy="486216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371389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B2ECD-3268-4482-E88A-9D2CB3106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6362" y="-271911"/>
            <a:ext cx="5033675" cy="16002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rgbClr val="D46029"/>
                </a:solidFill>
                <a:latin typeface="Segoe UI Black" panose="020B0502040204020203" pitchFamily="34" charset="0"/>
                <a:cs typeface="Segoe UI Black" panose="020B0502040204020203" pitchFamily="34" charset="0"/>
              </a:rPr>
              <a:t>Stay Connected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EE43CF-D04D-F8F0-11F3-7F8472DC4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96362" y="1552501"/>
            <a:ext cx="5205126" cy="5019749"/>
          </a:xfrm>
        </p:spPr>
        <p:txBody>
          <a:bodyPr>
            <a:normAutofit fontScale="62500" lnSpcReduction="20000"/>
          </a:bodyPr>
          <a:lstStyle/>
          <a:p>
            <a:r>
              <a:rPr lang="en-US" sz="2900" b="1" dirty="0">
                <a:solidFill>
                  <a:srgbClr val="BB2030"/>
                </a:solidFill>
                <a:latin typeface="Proxima Nova" panose="02000506030000020004" pitchFamily="2" charset="0"/>
                <a:cs typeface="Segoe UI" panose="020B0502040204020203" pitchFamily="34" charset="0"/>
              </a:rPr>
              <a:t>Joseph Palomino</a:t>
            </a:r>
            <a:r>
              <a:rPr lang="en-US" sz="2900" b="1" dirty="0">
                <a:latin typeface="Proxima Nova" panose="02000506030000020004" pitchFamily="2" charset="0"/>
                <a:cs typeface="Segoe UI" panose="020B0502040204020203" pitchFamily="34" charset="0"/>
              </a:rPr>
              <a:t>, </a:t>
            </a:r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Director</a:t>
            </a:r>
          </a:p>
          <a:p>
            <a:r>
              <a:rPr lang="en-US" sz="2900" dirty="0">
                <a:solidFill>
                  <a:srgbClr val="213164"/>
                </a:solidFill>
                <a:latin typeface="Proxima Nova Medium" panose="02000506030000020004" pitchFamily="2" charset="0"/>
                <a:cs typeface="Segoe UI" panose="020B0502040204020203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jpalomino@azeconcenter.org</a:t>
            </a:r>
            <a:r>
              <a:rPr lang="en-US" sz="2900" dirty="0">
                <a:solidFill>
                  <a:srgbClr val="213164"/>
                </a:solidFill>
                <a:latin typeface="Proxima Nova Medium" panose="02000506030000020004" pitchFamily="2" charset="0"/>
                <a:cs typeface="Segoe UI" panose="020B0502040204020203" pitchFamily="34" charset="0"/>
              </a:rPr>
              <a:t>  </a:t>
            </a:r>
          </a:p>
          <a:p>
            <a:endParaRPr lang="en-US" sz="2900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r>
              <a:rPr lang="en-US" sz="2900" b="1" dirty="0">
                <a:solidFill>
                  <a:srgbClr val="BB2030"/>
                </a:solidFill>
                <a:latin typeface="Proxima Nova" panose="02000506030000020004" pitchFamily="2" charset="0"/>
                <a:cs typeface="Segoe UI" panose="020B0502040204020203" pitchFamily="34" charset="0"/>
              </a:rPr>
              <a:t>Nathan von </a:t>
            </a:r>
            <a:r>
              <a:rPr lang="en-US" sz="2900" b="1" dirty="0" err="1">
                <a:solidFill>
                  <a:srgbClr val="BB2030"/>
                </a:solidFill>
                <a:latin typeface="Proxima Nova" panose="02000506030000020004" pitchFamily="2" charset="0"/>
                <a:cs typeface="Segoe UI" panose="020B0502040204020203" pitchFamily="34" charset="0"/>
              </a:rPr>
              <a:t>Gnechten</a:t>
            </a:r>
            <a:r>
              <a:rPr lang="en-US" sz="2900" b="1" dirty="0">
                <a:latin typeface="Proxima Nova" panose="02000506030000020004" pitchFamily="2" charset="0"/>
                <a:cs typeface="Segoe UI" panose="020B0502040204020203" pitchFamily="34" charset="0"/>
              </a:rPr>
              <a:t>, </a:t>
            </a:r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Economic Policy Analyst</a:t>
            </a:r>
          </a:p>
          <a:p>
            <a:r>
              <a:rPr lang="en-US" sz="2900" dirty="0">
                <a:solidFill>
                  <a:srgbClr val="213164"/>
                </a:solidFill>
                <a:latin typeface="Proxima Nova Medium" panose="02000506030000020004" pitchFamily="2" charset="0"/>
                <a:cs typeface="Segoe UI" panose="020B0502040204020203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nvongnechten@azeconcenter.org</a:t>
            </a:r>
            <a:r>
              <a:rPr lang="en-US" sz="2900" dirty="0">
                <a:solidFill>
                  <a:srgbClr val="213164"/>
                </a:solidFill>
                <a:latin typeface="Proxima Nova Medium" panose="02000506030000020004" pitchFamily="2" charset="0"/>
                <a:cs typeface="Segoe UI" panose="020B0502040204020203" pitchFamily="34" charset="0"/>
              </a:rPr>
              <a:t>   </a:t>
            </a:r>
          </a:p>
          <a:p>
            <a:endParaRPr lang="en-US" sz="2900" b="1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r>
              <a:rPr lang="en-US" sz="2900" b="1" dirty="0">
                <a:solidFill>
                  <a:srgbClr val="BB2030"/>
                </a:solidFill>
                <a:latin typeface="Proxima Nova" panose="02000506030000020004" pitchFamily="2" charset="0"/>
                <a:cs typeface="Segoe UI" panose="020B0502040204020203" pitchFamily="34" charset="0"/>
              </a:rPr>
              <a:t>Geraldine Miranda</a:t>
            </a:r>
            <a:r>
              <a:rPr lang="en-US" sz="2900" b="1" dirty="0">
                <a:latin typeface="Proxima Nova" panose="02000506030000020004" pitchFamily="2" charset="0"/>
                <a:cs typeface="Segoe UI" panose="020B0502040204020203" pitchFamily="34" charset="0"/>
              </a:rPr>
              <a:t>, </a:t>
            </a:r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Economic Policy Analyst</a:t>
            </a:r>
          </a:p>
          <a:p>
            <a:r>
              <a:rPr lang="en-US" sz="2900" dirty="0">
                <a:solidFill>
                  <a:srgbClr val="213164"/>
                </a:solidFill>
                <a:latin typeface="Proxima Nova Medium" panose="02000506030000020004" pitchFamily="2" charset="0"/>
                <a:cs typeface="Segoe UI" panose="020B0502040204020203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gmiranda@azeconcenter.org</a:t>
            </a:r>
            <a:r>
              <a:rPr lang="en-US" sz="2900" dirty="0">
                <a:solidFill>
                  <a:srgbClr val="213164"/>
                </a:solidFill>
                <a:latin typeface="Proxima Nova Medium" panose="02000506030000020004" pitchFamily="2" charset="0"/>
                <a:cs typeface="Segoe UI" panose="020B0502040204020203" pitchFamily="34" charset="0"/>
              </a:rPr>
              <a:t>   </a:t>
            </a:r>
          </a:p>
          <a:p>
            <a:endParaRPr lang="en-US" sz="2900" b="1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r>
              <a:rPr lang="en-US" sz="2900" b="1" dirty="0">
                <a:latin typeface="Proxima Nova Medium" panose="02000506030000020004" pitchFamily="2" charset="0"/>
                <a:cs typeface="Segoe UI" panose="020B0502040204020203" pitchFamily="34" charset="0"/>
              </a:rPr>
              <a:t>Sign up for our e-news</a:t>
            </a:r>
          </a:p>
          <a:p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https://</a:t>
            </a:r>
            <a:r>
              <a:rPr lang="en-US" sz="2900" dirty="0" err="1">
                <a:latin typeface="Proxima Nova Medium" panose="02000506030000020004" pitchFamily="2" charset="0"/>
                <a:cs typeface="Segoe UI" panose="020B0502040204020203" pitchFamily="34" charset="0"/>
              </a:rPr>
              <a:t>azchildren.salsalabs.org</a:t>
            </a:r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/</a:t>
            </a:r>
            <a:r>
              <a:rPr lang="en-US" sz="2900" dirty="0" err="1">
                <a:latin typeface="Proxima Nova Medium" panose="02000506030000020004" pitchFamily="2" charset="0"/>
                <a:cs typeface="Segoe UI" panose="020B0502040204020203" pitchFamily="34" charset="0"/>
              </a:rPr>
              <a:t>simplesignup</a:t>
            </a:r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/</a:t>
            </a:r>
            <a:r>
              <a:rPr lang="en-US" sz="2900" dirty="0" err="1">
                <a:latin typeface="Proxima Nova Medium" panose="02000506030000020004" pitchFamily="2" charset="0"/>
                <a:cs typeface="Segoe UI" panose="020B0502040204020203" pitchFamily="34" charset="0"/>
              </a:rPr>
              <a:t>index.html</a:t>
            </a:r>
            <a:endParaRPr lang="en-US" sz="2900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endParaRPr lang="en-US" sz="2900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          </a:t>
            </a:r>
            <a:r>
              <a:rPr lang="en-US" sz="2900" dirty="0" err="1">
                <a:latin typeface="Proxima Nova Medium" panose="02000506030000020004" pitchFamily="2" charset="0"/>
                <a:cs typeface="Segoe UI" panose="020B0502040204020203" pitchFamily="34" charset="0"/>
              </a:rPr>
              <a:t>azeconcenter.org</a:t>
            </a:r>
            <a:endParaRPr lang="en-US" sz="2900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r>
              <a:rPr lang="en-US" sz="2900" dirty="0">
                <a:latin typeface="Proxima Nova Medium" panose="02000506030000020004" pitchFamily="2" charset="0"/>
                <a:cs typeface="Segoe UI" panose="020B0502040204020203" pitchFamily="34" charset="0"/>
              </a:rPr>
              <a:t>          @</a:t>
            </a:r>
            <a:r>
              <a:rPr lang="en-US" sz="2900" dirty="0" err="1">
                <a:latin typeface="Proxima Nova Medium" panose="02000506030000020004" pitchFamily="2" charset="0"/>
                <a:cs typeface="Segoe UI" panose="020B0502040204020203" pitchFamily="34" charset="0"/>
              </a:rPr>
              <a:t>azeconcenter</a:t>
            </a:r>
            <a:endParaRPr lang="en-US" sz="2900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endParaRPr lang="en-US" sz="2100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endParaRPr lang="en-US" sz="2100" dirty="0">
              <a:latin typeface="Proxima Nova Medium" panose="02000506030000020004" pitchFamily="2" charset="0"/>
              <a:cs typeface="Segoe UI" panose="020B0502040204020203" pitchFamily="34" charset="0"/>
            </a:endParaRPr>
          </a:p>
          <a:p>
            <a:endParaRPr lang="en-US" sz="2100" dirty="0">
              <a:solidFill>
                <a:srgbClr val="213164"/>
              </a:solidFill>
              <a:latin typeface="Proxima Nova Medium" panose="02000506030000020004" pitchFamily="2" charset="0"/>
              <a:cs typeface="Segoe UI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4C2C88A-88DE-A8B8-FB4D-72010B33A17A}"/>
              </a:ext>
            </a:extLst>
          </p:cNvPr>
          <p:cNvSpPr txBox="1"/>
          <p:nvPr/>
        </p:nvSpPr>
        <p:spPr>
          <a:xfrm>
            <a:off x="7047345" y="383309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 descr="A computer screen with a cursor and text&#10;&#10;Description automatically generated">
            <a:extLst>
              <a:ext uri="{FF2B5EF4-FFF2-40B4-BE49-F238E27FC236}">
                <a16:creationId xmlns:a16="http://schemas.microsoft.com/office/drawing/2014/main" id="{22AECD77-87DE-C74D-E451-85C86E8B9D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8621" y="5582578"/>
            <a:ext cx="656590" cy="369332"/>
          </a:xfrm>
          <a:prstGeom prst="rect">
            <a:avLst/>
          </a:prstGeom>
        </p:spPr>
      </p:pic>
      <p:pic>
        <p:nvPicPr>
          <p:cNvPr id="9" name="Picture 8" descr="A red x with white stripe&#10;&#10;Description automatically generated">
            <a:extLst>
              <a:ext uri="{FF2B5EF4-FFF2-40B4-BE49-F238E27FC236}">
                <a16:creationId xmlns:a16="http://schemas.microsoft.com/office/drawing/2014/main" id="{C1EA84CD-F401-375A-685B-CC9E1BBF4B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84965" y="5879350"/>
            <a:ext cx="509489" cy="2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1767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11683</TotalTime>
  <Words>192</Words>
  <Application>Microsoft Macintosh PowerPoint</Application>
  <PresentationFormat>Widescreen</PresentationFormat>
  <Paragraphs>44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Proxima Nova</vt:lpstr>
      <vt:lpstr>Proxima Nova Extrabold</vt:lpstr>
      <vt:lpstr>Proxima Nova Medium</vt:lpstr>
      <vt:lpstr>Segoe UI Black</vt:lpstr>
      <vt:lpstr>1_Office Theme</vt:lpstr>
      <vt:lpstr>State of economic well-being of families in Arizona </vt:lpstr>
      <vt:lpstr>Who we are</vt:lpstr>
      <vt:lpstr>Our history and policy areas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Stay Connected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Palomino</dc:creator>
  <cp:lastModifiedBy>Geraldine  Miranda</cp:lastModifiedBy>
  <cp:revision>2</cp:revision>
  <dcterms:created xsi:type="dcterms:W3CDTF">2024-10-30T20:46:40Z</dcterms:created>
  <dcterms:modified xsi:type="dcterms:W3CDTF">2024-11-14T15:53:40Z</dcterms:modified>
</cp:coreProperties>
</file>