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38"/>
  </p:notesMasterIdLst>
  <p:sldIdLst>
    <p:sldId id="1292" r:id="rId5"/>
    <p:sldId id="299" r:id="rId6"/>
    <p:sldId id="1204" r:id="rId7"/>
    <p:sldId id="967" r:id="rId8"/>
    <p:sldId id="326" r:id="rId9"/>
    <p:sldId id="1241" r:id="rId10"/>
    <p:sldId id="492" r:id="rId11"/>
    <p:sldId id="969" r:id="rId12"/>
    <p:sldId id="970" r:id="rId13"/>
    <p:sldId id="570" r:id="rId14"/>
    <p:sldId id="276" r:id="rId15"/>
    <p:sldId id="512" r:id="rId16"/>
    <p:sldId id="1189" r:id="rId17"/>
    <p:sldId id="1210" r:id="rId18"/>
    <p:sldId id="556" r:id="rId19"/>
    <p:sldId id="1085" r:id="rId20"/>
    <p:sldId id="1272" r:id="rId21"/>
    <p:sldId id="1056" r:id="rId22"/>
    <p:sldId id="264" r:id="rId23"/>
    <p:sldId id="1062" r:id="rId24"/>
    <p:sldId id="1271" r:id="rId25"/>
    <p:sldId id="1278" r:id="rId26"/>
    <p:sldId id="1070" r:id="rId27"/>
    <p:sldId id="1104" r:id="rId28"/>
    <p:sldId id="1273" r:id="rId29"/>
    <p:sldId id="1066" r:id="rId30"/>
    <p:sldId id="1270" r:id="rId31"/>
    <p:sldId id="1075" r:id="rId32"/>
    <p:sldId id="1074" r:id="rId33"/>
    <p:sldId id="287" r:id="rId34"/>
    <p:sldId id="1288" r:id="rId35"/>
    <p:sldId id="908" r:id="rId36"/>
    <p:sldId id="1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uest User" initials="GU" lastIdx="2" clrIdx="0">
    <p:extLst>
      <p:ext uri="{19B8F6BF-5375-455C-9EA6-DF929625EA0E}">
        <p15:presenceInfo xmlns:p15="http://schemas.microsoft.com/office/powerpoint/2012/main" userId="S::urn:spo:anon#ccdf552742988129164d9af00b2de3901224635ac91d40a72fa1ee47e07cdce9::" providerId="AD"/>
      </p:ext>
    </p:extLst>
  </p:cmAuthor>
  <p:cmAuthor id="2" name="Grewal-Kök, Yasmin" initials="GY [2]" lastIdx="22" clrIdx="1">
    <p:extLst>
      <p:ext uri="{19B8F6BF-5375-455C-9EA6-DF929625EA0E}">
        <p15:presenceInfo xmlns:p15="http://schemas.microsoft.com/office/powerpoint/2012/main" userId="S::ygrewal@chapinhall.org::702f1830-dead-402c-88aa-c5bc0b528d5f" providerId="AD"/>
      </p:ext>
    </p:extLst>
  </p:cmAuthor>
  <p:cmAuthor id="3" name="Anderson, Clare" initials="AC" lastIdx="2" clrIdx="2">
    <p:extLst>
      <p:ext uri="{19B8F6BF-5375-455C-9EA6-DF929625EA0E}">
        <p15:presenceInfo xmlns:p15="http://schemas.microsoft.com/office/powerpoint/2012/main" userId="S::canderson@chapinhall.org::8c25ec87-7c71-4b93-a9e5-812e36acff65" providerId="AD"/>
      </p:ext>
    </p:extLst>
  </p:cmAuthor>
  <p:cmAuthor id="4" name="Cusick, Gretchen" initials="CG" lastIdx="1" clrIdx="3">
    <p:extLst>
      <p:ext uri="{19B8F6BF-5375-455C-9EA6-DF929625EA0E}">
        <p15:presenceInfo xmlns:p15="http://schemas.microsoft.com/office/powerpoint/2012/main" userId="S::gcusick@chapinhall.org::dd68f1fe-f663-44be-9cc1-157aac797c4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62" autoAdjust="0"/>
    <p:restoredTop sz="96327"/>
  </p:normalViewPr>
  <p:slideViewPr>
    <p:cSldViewPr snapToGrid="0">
      <p:cViewPr varScale="1">
        <p:scale>
          <a:sx n="63" d="100"/>
          <a:sy n="63" d="100"/>
        </p:scale>
        <p:origin x="6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commentAuthors" Target="commentAuthor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C355C6-971A-644C-A526-8622E329BC7F}" type="doc">
      <dgm:prSet loTypeId="urn:microsoft.com/office/officeart/2005/8/layout/cycle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7FD1710-8D93-4E48-A7FB-BCE3FC4A4022}">
      <dgm:prSet phldrT="[Text]" custT="1"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100" dirty="0"/>
            <a:t>Identify the problem or concern</a:t>
          </a:r>
        </a:p>
      </dgm:t>
    </dgm:pt>
    <dgm:pt modelId="{54BFF5E5-3E04-8540-A15C-29667023FBCC}" type="parTrans" cxnId="{059AA796-8CF0-4E4D-8464-A14DF4742BB5}">
      <dgm:prSet/>
      <dgm:spPr/>
      <dgm:t>
        <a:bodyPr/>
        <a:lstStyle/>
        <a:p>
          <a:endParaRPr lang="en-US" sz="1100"/>
        </a:p>
      </dgm:t>
    </dgm:pt>
    <dgm:pt modelId="{B4489AF3-64F3-EF42-813B-AF499FCD4E72}" type="sibTrans" cxnId="{059AA796-8CF0-4E4D-8464-A14DF4742BB5}">
      <dgm:prSet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en-US" sz="1100"/>
        </a:p>
      </dgm:t>
    </dgm:pt>
    <dgm:pt modelId="{EA986763-999B-674D-B51A-B5BD5FA6D14F}">
      <dgm:prSet phldrT="[Text]" custT="1"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100" dirty="0"/>
            <a:t>Identify research questions or </a:t>
          </a:r>
          <a:r>
            <a:rPr lang="en-US" sz="1100" dirty="0">
              <a:solidFill>
                <a:schemeClr val="bg1"/>
              </a:solidFill>
            </a:rPr>
            <a:t>analysis</a:t>
          </a:r>
        </a:p>
      </dgm:t>
    </dgm:pt>
    <dgm:pt modelId="{A4E794BE-78A8-2A43-BBD2-143946C801EE}" type="parTrans" cxnId="{BFA4553E-4638-8B4D-99E7-80BAF1623157}">
      <dgm:prSet/>
      <dgm:spPr/>
      <dgm:t>
        <a:bodyPr/>
        <a:lstStyle/>
        <a:p>
          <a:endParaRPr lang="en-US" sz="1100"/>
        </a:p>
      </dgm:t>
    </dgm:pt>
    <dgm:pt modelId="{3344FF0A-61CE-A94E-A388-A93E7FD67E32}" type="sibTrans" cxnId="{BFA4553E-4638-8B4D-99E7-80BAF1623157}">
      <dgm:prSet/>
      <dgm:spPr>
        <a:ln w="38100">
          <a:solidFill>
            <a:schemeClr val="tx2"/>
          </a:solidFill>
        </a:ln>
      </dgm:spPr>
      <dgm:t>
        <a:bodyPr/>
        <a:lstStyle/>
        <a:p>
          <a:endParaRPr lang="en-US" sz="1100"/>
        </a:p>
      </dgm:t>
    </dgm:pt>
    <dgm:pt modelId="{ABFF5369-2EF9-2144-81C4-E8F88F35D5B3}">
      <dgm:prSet phldrT="[Text]" custT="1"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100" dirty="0"/>
            <a:t>Bring forward findings or analysis results</a:t>
          </a:r>
        </a:p>
      </dgm:t>
    </dgm:pt>
    <dgm:pt modelId="{8435BD69-49AA-8F42-959B-9D87C8B0FA17}" type="parTrans" cxnId="{18026988-FD7A-5C44-86D9-0A505B5E1038}">
      <dgm:prSet/>
      <dgm:spPr/>
      <dgm:t>
        <a:bodyPr/>
        <a:lstStyle/>
        <a:p>
          <a:endParaRPr lang="en-US" sz="1100"/>
        </a:p>
      </dgm:t>
    </dgm:pt>
    <dgm:pt modelId="{6C60A6D9-B6CA-6848-8180-16DBDD78ADAC}" type="sibTrans" cxnId="{18026988-FD7A-5C44-86D9-0A505B5E1038}">
      <dgm:prSet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en-US" sz="1100"/>
        </a:p>
      </dgm:t>
    </dgm:pt>
    <dgm:pt modelId="{B82F5600-D8C4-774F-83E1-C3DFCB9F8CC7}">
      <dgm:prSet phldrT="[Text]" custT="1"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100" dirty="0"/>
            <a:t>Propose policy or practice changes</a:t>
          </a:r>
        </a:p>
      </dgm:t>
    </dgm:pt>
    <dgm:pt modelId="{ACAF76C7-7689-4A49-8004-C4F91A513440}" type="parTrans" cxnId="{7C317F30-C01F-2548-9DC9-31DA0274C2FE}">
      <dgm:prSet/>
      <dgm:spPr/>
      <dgm:t>
        <a:bodyPr/>
        <a:lstStyle/>
        <a:p>
          <a:endParaRPr lang="en-US" sz="1100"/>
        </a:p>
      </dgm:t>
    </dgm:pt>
    <dgm:pt modelId="{3883D09F-2643-224B-B056-1FD54351BEDC}" type="sibTrans" cxnId="{7C317F30-C01F-2548-9DC9-31DA0274C2FE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 sz="1100"/>
        </a:p>
      </dgm:t>
    </dgm:pt>
    <dgm:pt modelId="{52399A85-EE2A-8A42-B440-2529CEB9A344}">
      <dgm:prSet phldrT="[Text]" custT="1"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100" dirty="0"/>
            <a:t>Develop implementation plan</a:t>
          </a:r>
        </a:p>
      </dgm:t>
    </dgm:pt>
    <dgm:pt modelId="{8A50D527-687D-DA40-A798-E2717B5F1A25}" type="parTrans" cxnId="{39D2EB61-B86F-084B-8CCA-7CD5C77EBE17}">
      <dgm:prSet/>
      <dgm:spPr/>
      <dgm:t>
        <a:bodyPr/>
        <a:lstStyle/>
        <a:p>
          <a:endParaRPr lang="en-US" sz="1100"/>
        </a:p>
      </dgm:t>
    </dgm:pt>
    <dgm:pt modelId="{D642FCC8-82DC-1D49-ABDB-8AEF350C8617}" type="sibTrans" cxnId="{39D2EB61-B86F-084B-8CCA-7CD5C77EBE17}">
      <dgm:prSet/>
      <dgm:spPr>
        <a:solidFill>
          <a:schemeClr val="accent2"/>
        </a:solidFill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en-US" sz="1100"/>
        </a:p>
      </dgm:t>
    </dgm:pt>
    <dgm:pt modelId="{06FCEBDE-CC04-C048-A4C0-A0E7BF6CA8EB}">
      <dgm:prSet custT="1"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US" sz="1100" dirty="0"/>
            <a:t>Monitor and change for desired results</a:t>
          </a:r>
        </a:p>
      </dgm:t>
    </dgm:pt>
    <dgm:pt modelId="{B06297CC-8BF5-FB44-8188-B84AF3A52895}" type="parTrans" cxnId="{DA5F6D68-94E6-B64A-AA04-C6283C9906C9}">
      <dgm:prSet/>
      <dgm:spPr/>
      <dgm:t>
        <a:bodyPr/>
        <a:lstStyle/>
        <a:p>
          <a:endParaRPr lang="en-US" sz="1100"/>
        </a:p>
      </dgm:t>
    </dgm:pt>
    <dgm:pt modelId="{09B62AB8-68B1-4C47-903A-08E1D2CB7246}" type="sibTrans" cxnId="{DA5F6D68-94E6-B64A-AA04-C6283C9906C9}">
      <dgm:prSet/>
      <dgm:spPr>
        <a:ln w="38100">
          <a:solidFill>
            <a:schemeClr val="accent4">
              <a:lumMod val="75000"/>
            </a:schemeClr>
          </a:solidFill>
        </a:ln>
      </dgm:spPr>
      <dgm:t>
        <a:bodyPr/>
        <a:lstStyle/>
        <a:p>
          <a:endParaRPr lang="en-US" sz="1100"/>
        </a:p>
      </dgm:t>
    </dgm:pt>
    <dgm:pt modelId="{D7B350B7-B510-CF40-8712-56FE1A1225AE}" type="pres">
      <dgm:prSet presAssocID="{99C355C6-971A-644C-A526-8622E329BC7F}" presName="cycle" presStyleCnt="0">
        <dgm:presLayoutVars>
          <dgm:dir/>
          <dgm:resizeHandles val="exact"/>
        </dgm:presLayoutVars>
      </dgm:prSet>
      <dgm:spPr/>
    </dgm:pt>
    <dgm:pt modelId="{1F39A11A-7D4A-A445-B264-F6CB60EBB48D}" type="pres">
      <dgm:prSet presAssocID="{87FD1710-8D93-4E48-A7FB-BCE3FC4A4022}" presName="node" presStyleLbl="node1" presStyleIdx="0" presStyleCnt="6">
        <dgm:presLayoutVars>
          <dgm:bulletEnabled val="1"/>
        </dgm:presLayoutVars>
      </dgm:prSet>
      <dgm:spPr/>
    </dgm:pt>
    <dgm:pt modelId="{6806C799-85B4-5B49-95F3-1A5061BC0869}" type="pres">
      <dgm:prSet presAssocID="{87FD1710-8D93-4E48-A7FB-BCE3FC4A4022}" presName="spNode" presStyleCnt="0"/>
      <dgm:spPr/>
    </dgm:pt>
    <dgm:pt modelId="{48C4B738-1099-DB4E-A404-9A05B469AB7D}" type="pres">
      <dgm:prSet presAssocID="{B4489AF3-64F3-EF42-813B-AF499FCD4E72}" presName="sibTrans" presStyleLbl="sibTrans1D1" presStyleIdx="0" presStyleCnt="6"/>
      <dgm:spPr/>
    </dgm:pt>
    <dgm:pt modelId="{DD10A109-9909-E949-9AC1-311EEE1341A3}" type="pres">
      <dgm:prSet presAssocID="{EA986763-999B-674D-B51A-B5BD5FA6D14F}" presName="node" presStyleLbl="node1" presStyleIdx="1" presStyleCnt="6">
        <dgm:presLayoutVars>
          <dgm:bulletEnabled val="1"/>
        </dgm:presLayoutVars>
      </dgm:prSet>
      <dgm:spPr/>
    </dgm:pt>
    <dgm:pt modelId="{34F395A6-3EEC-2D4C-A569-C43A27BF40AE}" type="pres">
      <dgm:prSet presAssocID="{EA986763-999B-674D-B51A-B5BD5FA6D14F}" presName="spNode" presStyleCnt="0"/>
      <dgm:spPr/>
    </dgm:pt>
    <dgm:pt modelId="{9F2677CA-B1F7-0B42-AA0A-B421A4296CCD}" type="pres">
      <dgm:prSet presAssocID="{3344FF0A-61CE-A94E-A388-A93E7FD67E32}" presName="sibTrans" presStyleLbl="sibTrans1D1" presStyleIdx="1" presStyleCnt="6"/>
      <dgm:spPr/>
    </dgm:pt>
    <dgm:pt modelId="{7E6B4D7D-2EB4-B744-AE01-0BEADA9FB923}" type="pres">
      <dgm:prSet presAssocID="{ABFF5369-2EF9-2144-81C4-E8F88F35D5B3}" presName="node" presStyleLbl="node1" presStyleIdx="2" presStyleCnt="6">
        <dgm:presLayoutVars>
          <dgm:bulletEnabled val="1"/>
        </dgm:presLayoutVars>
      </dgm:prSet>
      <dgm:spPr/>
    </dgm:pt>
    <dgm:pt modelId="{264A935D-AFBB-6846-8B98-4B86B037757C}" type="pres">
      <dgm:prSet presAssocID="{ABFF5369-2EF9-2144-81C4-E8F88F35D5B3}" presName="spNode" presStyleCnt="0"/>
      <dgm:spPr/>
    </dgm:pt>
    <dgm:pt modelId="{83F3D8AF-F226-EE4F-8E80-C88DB8D81753}" type="pres">
      <dgm:prSet presAssocID="{6C60A6D9-B6CA-6848-8180-16DBDD78ADAC}" presName="sibTrans" presStyleLbl="sibTrans1D1" presStyleIdx="2" presStyleCnt="6"/>
      <dgm:spPr/>
    </dgm:pt>
    <dgm:pt modelId="{8E7F7D34-1B6D-D74C-9D09-9B93F256AC0D}" type="pres">
      <dgm:prSet presAssocID="{B82F5600-D8C4-774F-83E1-C3DFCB9F8CC7}" presName="node" presStyleLbl="node1" presStyleIdx="3" presStyleCnt="6">
        <dgm:presLayoutVars>
          <dgm:bulletEnabled val="1"/>
        </dgm:presLayoutVars>
      </dgm:prSet>
      <dgm:spPr/>
    </dgm:pt>
    <dgm:pt modelId="{21C37C63-E1A4-1E4F-AEDD-5DE799910B2D}" type="pres">
      <dgm:prSet presAssocID="{B82F5600-D8C4-774F-83E1-C3DFCB9F8CC7}" presName="spNode" presStyleCnt="0"/>
      <dgm:spPr/>
    </dgm:pt>
    <dgm:pt modelId="{B48D9852-3328-AC4E-ADF4-45FFAA9220DD}" type="pres">
      <dgm:prSet presAssocID="{3883D09F-2643-224B-B056-1FD54351BEDC}" presName="sibTrans" presStyleLbl="sibTrans1D1" presStyleIdx="3" presStyleCnt="6"/>
      <dgm:spPr/>
    </dgm:pt>
    <dgm:pt modelId="{D3106F8C-2E94-ED4C-9B41-24D37964C028}" type="pres">
      <dgm:prSet presAssocID="{52399A85-EE2A-8A42-B440-2529CEB9A344}" presName="node" presStyleLbl="node1" presStyleIdx="4" presStyleCnt="6">
        <dgm:presLayoutVars>
          <dgm:bulletEnabled val="1"/>
        </dgm:presLayoutVars>
      </dgm:prSet>
      <dgm:spPr/>
    </dgm:pt>
    <dgm:pt modelId="{3128E759-7B6D-D24A-B533-DDB7BB924E31}" type="pres">
      <dgm:prSet presAssocID="{52399A85-EE2A-8A42-B440-2529CEB9A344}" presName="spNode" presStyleCnt="0"/>
      <dgm:spPr/>
    </dgm:pt>
    <dgm:pt modelId="{403A310F-3F8B-3643-BB4D-39406C5FE253}" type="pres">
      <dgm:prSet presAssocID="{D642FCC8-82DC-1D49-ABDB-8AEF350C8617}" presName="sibTrans" presStyleLbl="sibTrans1D1" presStyleIdx="4" presStyleCnt="6"/>
      <dgm:spPr/>
    </dgm:pt>
    <dgm:pt modelId="{829717BD-97FE-9C46-93A1-458EFFE4995C}" type="pres">
      <dgm:prSet presAssocID="{06FCEBDE-CC04-C048-A4C0-A0E7BF6CA8EB}" presName="node" presStyleLbl="node1" presStyleIdx="5" presStyleCnt="6">
        <dgm:presLayoutVars>
          <dgm:bulletEnabled val="1"/>
        </dgm:presLayoutVars>
      </dgm:prSet>
      <dgm:spPr/>
    </dgm:pt>
    <dgm:pt modelId="{90E42CC6-9A1F-6143-9F14-20150534032E}" type="pres">
      <dgm:prSet presAssocID="{06FCEBDE-CC04-C048-A4C0-A0E7BF6CA8EB}" presName="spNode" presStyleCnt="0"/>
      <dgm:spPr/>
    </dgm:pt>
    <dgm:pt modelId="{95C7CA7F-1232-E444-9274-07C68195ABEC}" type="pres">
      <dgm:prSet presAssocID="{09B62AB8-68B1-4C47-903A-08E1D2CB7246}" presName="sibTrans" presStyleLbl="sibTrans1D1" presStyleIdx="5" presStyleCnt="6"/>
      <dgm:spPr/>
    </dgm:pt>
  </dgm:ptLst>
  <dgm:cxnLst>
    <dgm:cxn modelId="{05754102-CA46-0040-B510-8E2B2E5BAC7E}" type="presOf" srcId="{52399A85-EE2A-8A42-B440-2529CEB9A344}" destId="{D3106F8C-2E94-ED4C-9B41-24D37964C028}" srcOrd="0" destOrd="0" presId="urn:microsoft.com/office/officeart/2005/8/layout/cycle5"/>
    <dgm:cxn modelId="{E23CA30B-5E8C-1243-BBFA-B6A499075507}" type="presOf" srcId="{ABFF5369-2EF9-2144-81C4-E8F88F35D5B3}" destId="{7E6B4D7D-2EB4-B744-AE01-0BEADA9FB923}" srcOrd="0" destOrd="0" presId="urn:microsoft.com/office/officeart/2005/8/layout/cycle5"/>
    <dgm:cxn modelId="{487DB01E-F2DC-B941-8A54-750BFA52E69A}" type="presOf" srcId="{06FCEBDE-CC04-C048-A4C0-A0E7BF6CA8EB}" destId="{829717BD-97FE-9C46-93A1-458EFFE4995C}" srcOrd="0" destOrd="0" presId="urn:microsoft.com/office/officeart/2005/8/layout/cycle5"/>
    <dgm:cxn modelId="{7C317F30-C01F-2548-9DC9-31DA0274C2FE}" srcId="{99C355C6-971A-644C-A526-8622E329BC7F}" destId="{B82F5600-D8C4-774F-83E1-C3DFCB9F8CC7}" srcOrd="3" destOrd="0" parTransId="{ACAF76C7-7689-4A49-8004-C4F91A513440}" sibTransId="{3883D09F-2643-224B-B056-1FD54351BEDC}"/>
    <dgm:cxn modelId="{BFA4553E-4638-8B4D-99E7-80BAF1623157}" srcId="{99C355C6-971A-644C-A526-8622E329BC7F}" destId="{EA986763-999B-674D-B51A-B5BD5FA6D14F}" srcOrd="1" destOrd="0" parTransId="{A4E794BE-78A8-2A43-BBD2-143946C801EE}" sibTransId="{3344FF0A-61CE-A94E-A388-A93E7FD67E32}"/>
    <dgm:cxn modelId="{39D2EB61-B86F-084B-8CCA-7CD5C77EBE17}" srcId="{99C355C6-971A-644C-A526-8622E329BC7F}" destId="{52399A85-EE2A-8A42-B440-2529CEB9A344}" srcOrd="4" destOrd="0" parTransId="{8A50D527-687D-DA40-A798-E2717B5F1A25}" sibTransId="{D642FCC8-82DC-1D49-ABDB-8AEF350C8617}"/>
    <dgm:cxn modelId="{DAE2F841-FAE6-E945-9B02-49C3A2EA3DB0}" type="presOf" srcId="{B4489AF3-64F3-EF42-813B-AF499FCD4E72}" destId="{48C4B738-1099-DB4E-A404-9A05B469AB7D}" srcOrd="0" destOrd="0" presId="urn:microsoft.com/office/officeart/2005/8/layout/cycle5"/>
    <dgm:cxn modelId="{DA5F6D68-94E6-B64A-AA04-C6283C9906C9}" srcId="{99C355C6-971A-644C-A526-8622E329BC7F}" destId="{06FCEBDE-CC04-C048-A4C0-A0E7BF6CA8EB}" srcOrd="5" destOrd="0" parTransId="{B06297CC-8BF5-FB44-8188-B84AF3A52895}" sibTransId="{09B62AB8-68B1-4C47-903A-08E1D2CB7246}"/>
    <dgm:cxn modelId="{95A50B4C-E2BE-8C41-A83E-13F42CA0FE90}" type="presOf" srcId="{6C60A6D9-B6CA-6848-8180-16DBDD78ADAC}" destId="{83F3D8AF-F226-EE4F-8E80-C88DB8D81753}" srcOrd="0" destOrd="0" presId="urn:microsoft.com/office/officeart/2005/8/layout/cycle5"/>
    <dgm:cxn modelId="{22633354-EE1E-1741-B551-65AB95CEED45}" type="presOf" srcId="{B82F5600-D8C4-774F-83E1-C3DFCB9F8CC7}" destId="{8E7F7D34-1B6D-D74C-9D09-9B93F256AC0D}" srcOrd="0" destOrd="0" presId="urn:microsoft.com/office/officeart/2005/8/layout/cycle5"/>
    <dgm:cxn modelId="{A4DC7B7B-988B-504F-BD2A-E4F6C1A32189}" type="presOf" srcId="{3883D09F-2643-224B-B056-1FD54351BEDC}" destId="{B48D9852-3328-AC4E-ADF4-45FFAA9220DD}" srcOrd="0" destOrd="0" presId="urn:microsoft.com/office/officeart/2005/8/layout/cycle5"/>
    <dgm:cxn modelId="{18026988-FD7A-5C44-86D9-0A505B5E1038}" srcId="{99C355C6-971A-644C-A526-8622E329BC7F}" destId="{ABFF5369-2EF9-2144-81C4-E8F88F35D5B3}" srcOrd="2" destOrd="0" parTransId="{8435BD69-49AA-8F42-959B-9D87C8B0FA17}" sibTransId="{6C60A6D9-B6CA-6848-8180-16DBDD78ADAC}"/>
    <dgm:cxn modelId="{55B32C8E-E497-BC4B-BE52-60911B388058}" type="presOf" srcId="{99C355C6-971A-644C-A526-8622E329BC7F}" destId="{D7B350B7-B510-CF40-8712-56FE1A1225AE}" srcOrd="0" destOrd="0" presId="urn:microsoft.com/office/officeart/2005/8/layout/cycle5"/>
    <dgm:cxn modelId="{61A1A596-1CBA-C342-956F-6CA22E72271B}" type="presOf" srcId="{87FD1710-8D93-4E48-A7FB-BCE3FC4A4022}" destId="{1F39A11A-7D4A-A445-B264-F6CB60EBB48D}" srcOrd="0" destOrd="0" presId="urn:microsoft.com/office/officeart/2005/8/layout/cycle5"/>
    <dgm:cxn modelId="{059AA796-8CF0-4E4D-8464-A14DF4742BB5}" srcId="{99C355C6-971A-644C-A526-8622E329BC7F}" destId="{87FD1710-8D93-4E48-A7FB-BCE3FC4A4022}" srcOrd="0" destOrd="0" parTransId="{54BFF5E5-3E04-8540-A15C-29667023FBCC}" sibTransId="{B4489AF3-64F3-EF42-813B-AF499FCD4E72}"/>
    <dgm:cxn modelId="{F60AFE9C-7C73-DD4A-8602-8D856AB2818C}" type="presOf" srcId="{D642FCC8-82DC-1D49-ABDB-8AEF350C8617}" destId="{403A310F-3F8B-3643-BB4D-39406C5FE253}" srcOrd="0" destOrd="0" presId="urn:microsoft.com/office/officeart/2005/8/layout/cycle5"/>
    <dgm:cxn modelId="{0D9633CB-0B16-6F4C-A158-939DCB4C3DC1}" type="presOf" srcId="{3344FF0A-61CE-A94E-A388-A93E7FD67E32}" destId="{9F2677CA-B1F7-0B42-AA0A-B421A4296CCD}" srcOrd="0" destOrd="0" presId="urn:microsoft.com/office/officeart/2005/8/layout/cycle5"/>
    <dgm:cxn modelId="{76965DF8-94B3-8E48-9FCE-4387383BAD1E}" type="presOf" srcId="{09B62AB8-68B1-4C47-903A-08E1D2CB7246}" destId="{95C7CA7F-1232-E444-9274-07C68195ABEC}" srcOrd="0" destOrd="0" presId="urn:microsoft.com/office/officeart/2005/8/layout/cycle5"/>
    <dgm:cxn modelId="{8BADC9F8-5628-6B40-96D1-63248B67C3CF}" type="presOf" srcId="{EA986763-999B-674D-B51A-B5BD5FA6D14F}" destId="{DD10A109-9909-E949-9AC1-311EEE1341A3}" srcOrd="0" destOrd="0" presId="urn:microsoft.com/office/officeart/2005/8/layout/cycle5"/>
    <dgm:cxn modelId="{D1349025-B099-9941-8E9E-1574A2DED995}" type="presParOf" srcId="{D7B350B7-B510-CF40-8712-56FE1A1225AE}" destId="{1F39A11A-7D4A-A445-B264-F6CB60EBB48D}" srcOrd="0" destOrd="0" presId="urn:microsoft.com/office/officeart/2005/8/layout/cycle5"/>
    <dgm:cxn modelId="{82C4C7E6-B3BD-DC45-BECF-55894892377D}" type="presParOf" srcId="{D7B350B7-B510-CF40-8712-56FE1A1225AE}" destId="{6806C799-85B4-5B49-95F3-1A5061BC0869}" srcOrd="1" destOrd="0" presId="urn:microsoft.com/office/officeart/2005/8/layout/cycle5"/>
    <dgm:cxn modelId="{902E2613-4F9C-8649-8B64-68FAB17924C3}" type="presParOf" srcId="{D7B350B7-B510-CF40-8712-56FE1A1225AE}" destId="{48C4B738-1099-DB4E-A404-9A05B469AB7D}" srcOrd="2" destOrd="0" presId="urn:microsoft.com/office/officeart/2005/8/layout/cycle5"/>
    <dgm:cxn modelId="{B1377DB1-4BC2-4542-A988-EBACA38EFFA6}" type="presParOf" srcId="{D7B350B7-B510-CF40-8712-56FE1A1225AE}" destId="{DD10A109-9909-E949-9AC1-311EEE1341A3}" srcOrd="3" destOrd="0" presId="urn:microsoft.com/office/officeart/2005/8/layout/cycle5"/>
    <dgm:cxn modelId="{3619AA15-8CD5-C14A-84B7-3A645B5B216A}" type="presParOf" srcId="{D7B350B7-B510-CF40-8712-56FE1A1225AE}" destId="{34F395A6-3EEC-2D4C-A569-C43A27BF40AE}" srcOrd="4" destOrd="0" presId="urn:microsoft.com/office/officeart/2005/8/layout/cycle5"/>
    <dgm:cxn modelId="{E1BC68FC-BCFE-584F-9802-F050D459C1C4}" type="presParOf" srcId="{D7B350B7-B510-CF40-8712-56FE1A1225AE}" destId="{9F2677CA-B1F7-0B42-AA0A-B421A4296CCD}" srcOrd="5" destOrd="0" presId="urn:microsoft.com/office/officeart/2005/8/layout/cycle5"/>
    <dgm:cxn modelId="{AAFABCF7-AE2D-3B41-8CF1-2E6BF480283A}" type="presParOf" srcId="{D7B350B7-B510-CF40-8712-56FE1A1225AE}" destId="{7E6B4D7D-2EB4-B744-AE01-0BEADA9FB923}" srcOrd="6" destOrd="0" presId="urn:microsoft.com/office/officeart/2005/8/layout/cycle5"/>
    <dgm:cxn modelId="{FC456C9E-3CA3-0D42-95E2-426A3CB3AE48}" type="presParOf" srcId="{D7B350B7-B510-CF40-8712-56FE1A1225AE}" destId="{264A935D-AFBB-6846-8B98-4B86B037757C}" srcOrd="7" destOrd="0" presId="urn:microsoft.com/office/officeart/2005/8/layout/cycle5"/>
    <dgm:cxn modelId="{45B023CC-40B5-1048-8F68-194738249144}" type="presParOf" srcId="{D7B350B7-B510-CF40-8712-56FE1A1225AE}" destId="{83F3D8AF-F226-EE4F-8E80-C88DB8D81753}" srcOrd="8" destOrd="0" presId="urn:microsoft.com/office/officeart/2005/8/layout/cycle5"/>
    <dgm:cxn modelId="{2361663C-3B22-0349-BAE5-93F186C01DE4}" type="presParOf" srcId="{D7B350B7-B510-CF40-8712-56FE1A1225AE}" destId="{8E7F7D34-1B6D-D74C-9D09-9B93F256AC0D}" srcOrd="9" destOrd="0" presId="urn:microsoft.com/office/officeart/2005/8/layout/cycle5"/>
    <dgm:cxn modelId="{A7828105-431E-3A4F-811A-E0F419B39BE9}" type="presParOf" srcId="{D7B350B7-B510-CF40-8712-56FE1A1225AE}" destId="{21C37C63-E1A4-1E4F-AEDD-5DE799910B2D}" srcOrd="10" destOrd="0" presId="urn:microsoft.com/office/officeart/2005/8/layout/cycle5"/>
    <dgm:cxn modelId="{52BB4967-640C-734E-9D08-582FC2D2F8F4}" type="presParOf" srcId="{D7B350B7-B510-CF40-8712-56FE1A1225AE}" destId="{B48D9852-3328-AC4E-ADF4-45FFAA9220DD}" srcOrd="11" destOrd="0" presId="urn:microsoft.com/office/officeart/2005/8/layout/cycle5"/>
    <dgm:cxn modelId="{FC956263-4EC8-0345-A78A-0F22B27B5AF8}" type="presParOf" srcId="{D7B350B7-B510-CF40-8712-56FE1A1225AE}" destId="{D3106F8C-2E94-ED4C-9B41-24D37964C028}" srcOrd="12" destOrd="0" presId="urn:microsoft.com/office/officeart/2005/8/layout/cycle5"/>
    <dgm:cxn modelId="{3D173C0D-C59A-5F48-8984-2CDDFC32419F}" type="presParOf" srcId="{D7B350B7-B510-CF40-8712-56FE1A1225AE}" destId="{3128E759-7B6D-D24A-B533-DDB7BB924E31}" srcOrd="13" destOrd="0" presId="urn:microsoft.com/office/officeart/2005/8/layout/cycle5"/>
    <dgm:cxn modelId="{71A7C0A0-F4A1-6A46-A5B0-44EC14A37748}" type="presParOf" srcId="{D7B350B7-B510-CF40-8712-56FE1A1225AE}" destId="{403A310F-3F8B-3643-BB4D-39406C5FE253}" srcOrd="14" destOrd="0" presId="urn:microsoft.com/office/officeart/2005/8/layout/cycle5"/>
    <dgm:cxn modelId="{103AB708-51FD-7446-8647-9B00E6B604DB}" type="presParOf" srcId="{D7B350B7-B510-CF40-8712-56FE1A1225AE}" destId="{829717BD-97FE-9C46-93A1-458EFFE4995C}" srcOrd="15" destOrd="0" presId="urn:microsoft.com/office/officeart/2005/8/layout/cycle5"/>
    <dgm:cxn modelId="{42E0E18E-C7F6-8948-A9F7-59D8053DBB19}" type="presParOf" srcId="{D7B350B7-B510-CF40-8712-56FE1A1225AE}" destId="{90E42CC6-9A1F-6143-9F14-20150534032E}" srcOrd="16" destOrd="0" presId="urn:microsoft.com/office/officeart/2005/8/layout/cycle5"/>
    <dgm:cxn modelId="{4A57856D-4DB7-DF4C-AED4-CF41E78D32F1}" type="presParOf" srcId="{D7B350B7-B510-CF40-8712-56FE1A1225AE}" destId="{95C7CA7F-1232-E444-9274-07C68195ABEC}" srcOrd="17" destOrd="0" presId="urn:microsoft.com/office/officeart/2005/8/layout/cycle5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2AF592-8A5D-4DE8-BDD4-5C313373399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3883D5-7A44-4CF5-BF4E-3DECF442C0E7}">
      <dgm:prSet phldrT="[Text]" custT="1"/>
      <dgm:spPr/>
      <dgm:t>
        <a:bodyPr/>
        <a:lstStyle/>
        <a:p>
          <a:pPr rtl="0"/>
          <a:r>
            <a:rPr lang="en-US" sz="2400">
              <a:latin typeface="Gotham Light"/>
              <a:ea typeface="+mn-lt"/>
              <a:cs typeface="+mn-lt"/>
            </a:rPr>
            <a:t> </a:t>
          </a:r>
          <a:r>
            <a:rPr lang="en-US" sz="2400">
              <a:ea typeface="+mn-lt"/>
              <a:cs typeface="+mn-lt"/>
            </a:rPr>
            <a:t> </a:t>
          </a:r>
          <a:r>
            <a:rPr lang="en-US" sz="3200">
              <a:latin typeface="+mn-lt"/>
              <a:ea typeface="+mn-lt"/>
              <a:cs typeface="+mn-lt"/>
            </a:rPr>
            <a:t>If low-income families </a:t>
          </a:r>
          <a:r>
            <a:rPr lang="en-US" sz="3200">
              <a:ea typeface="+mn-lt"/>
              <a:cs typeface="+mn-lt"/>
            </a:rPr>
            <a:t>experience </a:t>
          </a:r>
          <a:r>
            <a:rPr lang="en-US" sz="3200" b="1">
              <a:ea typeface="+mn-lt"/>
              <a:cs typeface="+mn-lt"/>
            </a:rPr>
            <a:t>at least one</a:t>
          </a:r>
          <a:r>
            <a:rPr lang="en-US" sz="3200">
              <a:ea typeface="+mn-lt"/>
              <a:cs typeface="+mn-lt"/>
            </a:rPr>
            <a:t> material hardship</a:t>
          </a:r>
          <a:endParaRPr lang="en-US" sz="3200"/>
        </a:p>
      </dgm:t>
    </dgm:pt>
    <dgm:pt modelId="{6FC8B961-A153-4588-AEB1-34EB114C4FA4}" type="parTrans" cxnId="{A366BC76-470B-40B2-A915-BB2D15DA7412}">
      <dgm:prSet/>
      <dgm:spPr/>
      <dgm:t>
        <a:bodyPr/>
        <a:lstStyle/>
        <a:p>
          <a:endParaRPr lang="en-US"/>
        </a:p>
      </dgm:t>
    </dgm:pt>
    <dgm:pt modelId="{F7262D3A-4636-4D38-A6F6-9AB28E882F04}" type="sibTrans" cxnId="{A366BC76-470B-40B2-A915-BB2D15DA7412}">
      <dgm:prSet/>
      <dgm:spPr/>
      <dgm:t>
        <a:bodyPr/>
        <a:lstStyle/>
        <a:p>
          <a:endParaRPr lang="en-US"/>
        </a:p>
      </dgm:t>
    </dgm:pt>
    <dgm:pt modelId="{1EF6D6DB-73AC-4C9C-8851-74282300A5A8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US" sz="2900" b="1">
              <a:solidFill>
                <a:srgbClr val="800000"/>
              </a:solidFill>
              <a:ea typeface="+mn-lt"/>
              <a:cs typeface="+mn-lt"/>
            </a:rPr>
            <a:t>~3x higher likelihood of </a:t>
          </a:r>
          <a:r>
            <a:rPr lang="en-US" sz="2900" b="1" u="sng">
              <a:solidFill>
                <a:srgbClr val="800000"/>
              </a:solidFill>
              <a:ea typeface="+mn-lt"/>
              <a:cs typeface="+mn-lt"/>
            </a:rPr>
            <a:t>neglect</a:t>
          </a:r>
          <a:r>
            <a:rPr lang="en-US" sz="2900" b="1" u="none">
              <a:solidFill>
                <a:srgbClr val="800000"/>
              </a:solidFill>
              <a:ea typeface="+mn-lt"/>
              <a:cs typeface="+mn-lt"/>
            </a:rPr>
            <a:t> </a:t>
          </a:r>
          <a:r>
            <a:rPr lang="en-US" sz="2900" b="1">
              <a:solidFill>
                <a:srgbClr val="800000"/>
              </a:solidFill>
              <a:ea typeface="+mn-lt"/>
              <a:cs typeface="+mn-lt"/>
            </a:rPr>
            <a:t>investigation  </a:t>
          </a:r>
          <a:endParaRPr lang="en-US" sz="2900"/>
        </a:p>
      </dgm:t>
    </dgm:pt>
    <dgm:pt modelId="{1612FFE8-3752-4055-95DC-AF27CAA2BFE1}" type="parTrans" cxnId="{BDDDFD8F-E524-4D3A-8380-31786417A012}">
      <dgm:prSet/>
      <dgm:spPr/>
      <dgm:t>
        <a:bodyPr/>
        <a:lstStyle/>
        <a:p>
          <a:endParaRPr lang="en-US"/>
        </a:p>
      </dgm:t>
    </dgm:pt>
    <dgm:pt modelId="{3F98547E-79ED-4F1A-AF19-A72DE2C09E66}" type="sibTrans" cxnId="{BDDDFD8F-E524-4D3A-8380-31786417A012}">
      <dgm:prSet/>
      <dgm:spPr/>
      <dgm:t>
        <a:bodyPr/>
        <a:lstStyle/>
        <a:p>
          <a:endParaRPr lang="en-US"/>
        </a:p>
      </dgm:t>
    </dgm:pt>
    <dgm:pt modelId="{C60F1F46-4EB9-45BC-8CB8-DF0C1FAE31E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900" b="1">
              <a:solidFill>
                <a:srgbClr val="800000"/>
              </a:solidFill>
              <a:ea typeface="+mn-lt"/>
              <a:cs typeface="+mn-lt"/>
            </a:rPr>
            <a:t>~4x higher likelihood </a:t>
          </a:r>
          <a:r>
            <a:rPr lang="en-US" sz="2900" b="1" u="sng">
              <a:solidFill>
                <a:srgbClr val="800000"/>
              </a:solidFill>
              <a:ea typeface="+mn-lt"/>
              <a:cs typeface="+mn-lt"/>
            </a:rPr>
            <a:t>physical abuse</a:t>
          </a:r>
          <a:r>
            <a:rPr lang="en-US" sz="2900" b="1">
              <a:solidFill>
                <a:srgbClr val="800000"/>
              </a:solidFill>
              <a:ea typeface="+mn-lt"/>
              <a:cs typeface="+mn-lt"/>
            </a:rPr>
            <a:t> investigation</a:t>
          </a:r>
        </a:p>
      </dgm:t>
    </dgm:pt>
    <dgm:pt modelId="{84F0BD1F-2C51-4D67-A7D5-FEF46B29610F}" type="parTrans" cxnId="{46C9EED7-FA80-4E2A-B3F3-AB0B10AE0F1E}">
      <dgm:prSet/>
      <dgm:spPr/>
      <dgm:t>
        <a:bodyPr/>
        <a:lstStyle/>
        <a:p>
          <a:endParaRPr lang="en-US"/>
        </a:p>
      </dgm:t>
    </dgm:pt>
    <dgm:pt modelId="{10997970-7CFD-4EED-9CB7-8370C9A86FB6}" type="sibTrans" cxnId="{46C9EED7-FA80-4E2A-B3F3-AB0B10AE0F1E}">
      <dgm:prSet/>
      <dgm:spPr/>
      <dgm:t>
        <a:bodyPr/>
        <a:lstStyle/>
        <a:p>
          <a:endParaRPr lang="en-US"/>
        </a:p>
      </dgm:t>
    </dgm:pt>
    <dgm:pt modelId="{42484FE3-204C-4219-BDAF-2178159B95AA}">
      <dgm:prSet phldrT="[Text]" custT="1"/>
      <dgm:spPr/>
      <dgm:t>
        <a:bodyPr/>
        <a:lstStyle/>
        <a:p>
          <a:pPr rtl="0"/>
          <a:r>
            <a:rPr lang="en-US" sz="3000">
              <a:latin typeface="Avenir Next LT Pro"/>
              <a:ea typeface="+mn-lt"/>
              <a:cs typeface="+mn-lt"/>
            </a:rPr>
            <a:t> </a:t>
          </a:r>
          <a:r>
            <a:rPr lang="en-US" sz="3000">
              <a:ea typeface="+mn-lt"/>
              <a:cs typeface="+mn-lt"/>
            </a:rPr>
            <a:t>If low-income families experience </a:t>
          </a:r>
          <a:r>
            <a:rPr lang="en-US" sz="3000" b="1">
              <a:ea typeface="+mn-lt"/>
              <a:cs typeface="+mn-lt"/>
            </a:rPr>
            <a:t>multiple types of</a:t>
          </a:r>
          <a:r>
            <a:rPr lang="en-US" sz="3000" b="1">
              <a:latin typeface="Avenir Next LT Pro"/>
              <a:ea typeface="+mn-lt"/>
              <a:cs typeface="+mn-lt"/>
            </a:rPr>
            <a:t> </a:t>
          </a:r>
          <a:r>
            <a:rPr lang="en-US" sz="3000" b="1">
              <a:latin typeface="+mn-lt"/>
              <a:ea typeface="+mn-lt"/>
              <a:cs typeface="+mn-lt"/>
            </a:rPr>
            <a:t>material hardship</a:t>
          </a:r>
          <a:r>
            <a:rPr lang="en-US" sz="3000" b="1">
              <a:latin typeface="Avenir Next LT Pro"/>
              <a:ea typeface="+mn-lt"/>
              <a:cs typeface="+mn-lt"/>
            </a:rPr>
            <a:t> </a:t>
          </a:r>
          <a:r>
            <a:rPr lang="en-US" sz="2800" b="0" i="1">
              <a:ea typeface="+mn-lt"/>
              <a:cs typeface="+mn-lt"/>
            </a:rPr>
            <a:t>(</a:t>
          </a:r>
          <a:r>
            <a:rPr lang="en-US" sz="2800" b="0" i="1" u="none">
              <a:ea typeface="+mn-lt"/>
              <a:cs typeface="+mn-lt"/>
            </a:rPr>
            <a:t>after</a:t>
          </a:r>
          <a:r>
            <a:rPr lang="en-US" sz="2800" b="0" i="1">
              <a:ea typeface="+mn-lt"/>
              <a:cs typeface="+mn-lt"/>
            </a:rPr>
            <a:t> experiencing no hardships)</a:t>
          </a:r>
          <a:endParaRPr lang="en-US" sz="2800" b="0" i="1"/>
        </a:p>
      </dgm:t>
    </dgm:pt>
    <dgm:pt modelId="{295B7F45-30D2-4D9A-870A-B02A98E3E67A}" type="parTrans" cxnId="{8FC0B781-FC24-407C-AE13-BFA54051DDF5}">
      <dgm:prSet/>
      <dgm:spPr/>
      <dgm:t>
        <a:bodyPr/>
        <a:lstStyle/>
        <a:p>
          <a:endParaRPr lang="en-US"/>
        </a:p>
      </dgm:t>
    </dgm:pt>
    <dgm:pt modelId="{A9837149-ECEF-44DD-BCAC-72660BFC76F8}" type="sibTrans" cxnId="{8FC0B781-FC24-407C-AE13-BFA54051DDF5}">
      <dgm:prSet/>
      <dgm:spPr/>
      <dgm:t>
        <a:bodyPr/>
        <a:lstStyle/>
        <a:p>
          <a:endParaRPr lang="en-US"/>
        </a:p>
      </dgm:t>
    </dgm:pt>
    <dgm:pt modelId="{2FBCA57C-EEC8-4993-B9E5-4559AA29F904}">
      <dgm:prSet phldrT="[Text]" custT="1"/>
      <dgm:spPr/>
      <dgm:t>
        <a:bodyPr/>
        <a:lstStyle/>
        <a:p>
          <a:r>
            <a:rPr lang="en-US" sz="2900" b="1">
              <a:solidFill>
                <a:srgbClr val="800000"/>
              </a:solidFill>
              <a:ea typeface="+mn-lt"/>
              <a:cs typeface="+mn-lt"/>
            </a:rPr>
            <a:t>~4x higher likelihood of </a:t>
          </a:r>
          <a:r>
            <a:rPr lang="en-US" sz="2900" b="1" u="sng">
              <a:solidFill>
                <a:srgbClr val="800000"/>
              </a:solidFill>
              <a:ea typeface="+mn-lt"/>
              <a:cs typeface="+mn-lt"/>
            </a:rPr>
            <a:t>CPS investigation</a:t>
          </a:r>
          <a:endParaRPr lang="en-US" sz="2900" u="sng"/>
        </a:p>
      </dgm:t>
    </dgm:pt>
    <dgm:pt modelId="{127D40DA-F5D6-4E8C-AC1D-660780F0961F}" type="parTrans" cxnId="{85B8F086-36D3-4EE1-8EC3-157EA96B9288}">
      <dgm:prSet/>
      <dgm:spPr/>
      <dgm:t>
        <a:bodyPr/>
        <a:lstStyle/>
        <a:p>
          <a:endParaRPr lang="en-US"/>
        </a:p>
      </dgm:t>
    </dgm:pt>
    <dgm:pt modelId="{5AAEA3E9-D8DB-4249-9969-23722E684052}" type="sibTrans" cxnId="{85B8F086-36D3-4EE1-8EC3-157EA96B9288}">
      <dgm:prSet/>
      <dgm:spPr/>
      <dgm:t>
        <a:bodyPr/>
        <a:lstStyle/>
        <a:p>
          <a:endParaRPr lang="en-US"/>
        </a:p>
      </dgm:t>
    </dgm:pt>
    <dgm:pt modelId="{B5B54F80-26F2-49CB-9F97-CC6D977F6544}">
      <dgm:prSet phldrT="[Text]" custT="1"/>
      <dgm:spPr/>
      <dgm:t>
        <a:bodyPr/>
        <a:lstStyle/>
        <a:p>
          <a:endParaRPr lang="en-US" sz="800"/>
        </a:p>
      </dgm:t>
    </dgm:pt>
    <dgm:pt modelId="{9D24DC71-F8DB-4593-B15D-612564912BA7}" type="parTrans" cxnId="{3CD1242D-646F-4BB6-88C1-1A4D3F21BC23}">
      <dgm:prSet/>
      <dgm:spPr/>
      <dgm:t>
        <a:bodyPr/>
        <a:lstStyle/>
        <a:p>
          <a:endParaRPr lang="en-US"/>
        </a:p>
      </dgm:t>
    </dgm:pt>
    <dgm:pt modelId="{61A1499A-044C-4894-A78F-E74CF0DCBC04}" type="sibTrans" cxnId="{3CD1242D-646F-4BB6-88C1-1A4D3F21BC23}">
      <dgm:prSet/>
      <dgm:spPr/>
      <dgm:t>
        <a:bodyPr/>
        <a:lstStyle/>
        <a:p>
          <a:endParaRPr lang="en-US"/>
        </a:p>
      </dgm:t>
    </dgm:pt>
    <dgm:pt modelId="{D6C44043-4A87-3740-AA12-882F6AE14DD6}">
      <dgm:prSet phldrT="[Text]" custT="1"/>
      <dgm:spPr/>
      <dgm:t>
        <a:bodyPr/>
        <a:lstStyle/>
        <a:p>
          <a:r>
            <a:rPr lang="en-US" sz="2900" b="1">
              <a:solidFill>
                <a:srgbClr val="800000"/>
              </a:solidFill>
              <a:latin typeface="+mn-lt"/>
              <a:ea typeface="+mn-lt"/>
              <a:cs typeface="+mn-lt"/>
            </a:rPr>
            <a:t>~7x higher likelihood </a:t>
          </a:r>
          <a:r>
            <a:rPr lang="en-US" sz="2900" b="1" u="sng">
              <a:solidFill>
                <a:srgbClr val="800000"/>
              </a:solidFill>
              <a:latin typeface="+mn-lt"/>
              <a:ea typeface="+mn-lt"/>
              <a:cs typeface="+mn-lt"/>
            </a:rPr>
            <a:t>physical abuse</a:t>
          </a:r>
          <a:r>
            <a:rPr lang="en-US" sz="2900" b="1" u="none">
              <a:solidFill>
                <a:srgbClr val="800000"/>
              </a:solidFill>
              <a:latin typeface="+mn-lt"/>
              <a:ea typeface="+mn-lt"/>
              <a:cs typeface="+mn-lt"/>
            </a:rPr>
            <a:t> </a:t>
          </a:r>
          <a:r>
            <a:rPr lang="en-US" sz="2900" b="1">
              <a:solidFill>
                <a:srgbClr val="800000"/>
              </a:solidFill>
              <a:latin typeface="+mn-lt"/>
              <a:ea typeface="+mn-lt"/>
              <a:cs typeface="+mn-lt"/>
            </a:rPr>
            <a:t>investigation</a:t>
          </a:r>
          <a:endParaRPr lang="en-US" sz="2900"/>
        </a:p>
      </dgm:t>
    </dgm:pt>
    <dgm:pt modelId="{55A62D2A-80AA-0C43-94EE-5066A7F0CC82}" type="parTrans" cxnId="{FEE620CC-BFE5-674F-98CB-6855FD4C02FF}">
      <dgm:prSet/>
      <dgm:spPr/>
      <dgm:t>
        <a:bodyPr/>
        <a:lstStyle/>
        <a:p>
          <a:endParaRPr lang="en-US"/>
        </a:p>
      </dgm:t>
    </dgm:pt>
    <dgm:pt modelId="{E90E81EF-72D5-5D44-85B9-83EB7C511956}" type="sibTrans" cxnId="{FEE620CC-BFE5-674F-98CB-6855FD4C02FF}">
      <dgm:prSet/>
      <dgm:spPr/>
      <dgm:t>
        <a:bodyPr/>
        <a:lstStyle/>
        <a:p>
          <a:endParaRPr lang="en-US"/>
        </a:p>
      </dgm:t>
    </dgm:pt>
    <dgm:pt modelId="{76BA747C-9C4D-4316-8C86-33C63011053F}" type="pres">
      <dgm:prSet presAssocID="{C12AF592-8A5D-4DE8-BDD4-5C313373399E}" presName="linear" presStyleCnt="0">
        <dgm:presLayoutVars>
          <dgm:animLvl val="lvl"/>
          <dgm:resizeHandles val="exact"/>
        </dgm:presLayoutVars>
      </dgm:prSet>
      <dgm:spPr/>
    </dgm:pt>
    <dgm:pt modelId="{C8D98C73-0C6F-4BFC-BF48-5890D0AC54F3}" type="pres">
      <dgm:prSet presAssocID="{9F3883D5-7A44-4CF5-BF4E-3DECF442C0E7}" presName="parentText" presStyleLbl="node1" presStyleIdx="0" presStyleCnt="2" custScaleY="63885" custLinFactNeighborX="-20418" custLinFactNeighborY="-10183">
        <dgm:presLayoutVars>
          <dgm:chMax val="0"/>
          <dgm:bulletEnabled val="1"/>
        </dgm:presLayoutVars>
      </dgm:prSet>
      <dgm:spPr/>
    </dgm:pt>
    <dgm:pt modelId="{904DF5A1-36AC-4C9C-AAC8-F2EFAEA9310D}" type="pres">
      <dgm:prSet presAssocID="{9F3883D5-7A44-4CF5-BF4E-3DECF442C0E7}" presName="childText" presStyleLbl="revTx" presStyleIdx="0" presStyleCnt="2">
        <dgm:presLayoutVars>
          <dgm:bulletEnabled val="1"/>
        </dgm:presLayoutVars>
      </dgm:prSet>
      <dgm:spPr/>
    </dgm:pt>
    <dgm:pt modelId="{7F378DBC-AACB-4295-B776-6FB1D5E043DD}" type="pres">
      <dgm:prSet presAssocID="{42484FE3-204C-4219-BDAF-2178159B95AA}" presName="parentText" presStyleLbl="node1" presStyleIdx="1" presStyleCnt="2" custScaleY="87277">
        <dgm:presLayoutVars>
          <dgm:chMax val="0"/>
          <dgm:bulletEnabled val="1"/>
        </dgm:presLayoutVars>
      </dgm:prSet>
      <dgm:spPr/>
    </dgm:pt>
    <dgm:pt modelId="{F08029F7-CBD9-4221-9F3A-42CB2AA978D1}" type="pres">
      <dgm:prSet presAssocID="{42484FE3-204C-4219-BDAF-2178159B95AA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FF45E06-0A70-494C-ACEF-A3B13CCB3A7D}" type="presOf" srcId="{B5B54F80-26F2-49CB-9F97-CC6D977F6544}" destId="{F08029F7-CBD9-4221-9F3A-42CB2AA978D1}" srcOrd="0" destOrd="0" presId="urn:microsoft.com/office/officeart/2005/8/layout/vList2"/>
    <dgm:cxn modelId="{C0EDB808-51E7-D64C-A318-8A8C09865426}" type="presOf" srcId="{D6C44043-4A87-3740-AA12-882F6AE14DD6}" destId="{F08029F7-CBD9-4221-9F3A-42CB2AA978D1}" srcOrd="0" destOrd="2" presId="urn:microsoft.com/office/officeart/2005/8/layout/vList2"/>
    <dgm:cxn modelId="{32AF660E-C0EF-43BB-B3A7-1119E3DBC62B}" type="presOf" srcId="{9F3883D5-7A44-4CF5-BF4E-3DECF442C0E7}" destId="{C8D98C73-0C6F-4BFC-BF48-5890D0AC54F3}" srcOrd="0" destOrd="0" presId="urn:microsoft.com/office/officeart/2005/8/layout/vList2"/>
    <dgm:cxn modelId="{3CD1242D-646F-4BB6-88C1-1A4D3F21BC23}" srcId="{42484FE3-204C-4219-BDAF-2178159B95AA}" destId="{B5B54F80-26F2-49CB-9F97-CC6D977F6544}" srcOrd="0" destOrd="0" parTransId="{9D24DC71-F8DB-4593-B15D-612564912BA7}" sibTransId="{61A1499A-044C-4894-A78F-E74CF0DCBC04}"/>
    <dgm:cxn modelId="{5D5EC651-868C-4879-93E5-6BAEA37B6AEC}" type="presOf" srcId="{C60F1F46-4EB9-45BC-8CB8-DF0C1FAE31E1}" destId="{904DF5A1-36AC-4C9C-AAC8-F2EFAEA9310D}" srcOrd="0" destOrd="1" presId="urn:microsoft.com/office/officeart/2005/8/layout/vList2"/>
    <dgm:cxn modelId="{A366BC76-470B-40B2-A915-BB2D15DA7412}" srcId="{C12AF592-8A5D-4DE8-BDD4-5C313373399E}" destId="{9F3883D5-7A44-4CF5-BF4E-3DECF442C0E7}" srcOrd="0" destOrd="0" parTransId="{6FC8B961-A153-4588-AEB1-34EB114C4FA4}" sibTransId="{F7262D3A-4636-4D38-A6F6-9AB28E882F04}"/>
    <dgm:cxn modelId="{49261B81-F344-4AD6-8D7F-737D0C3EC41D}" type="presOf" srcId="{C12AF592-8A5D-4DE8-BDD4-5C313373399E}" destId="{76BA747C-9C4D-4316-8C86-33C63011053F}" srcOrd="0" destOrd="0" presId="urn:microsoft.com/office/officeart/2005/8/layout/vList2"/>
    <dgm:cxn modelId="{8FC0B781-FC24-407C-AE13-BFA54051DDF5}" srcId="{C12AF592-8A5D-4DE8-BDD4-5C313373399E}" destId="{42484FE3-204C-4219-BDAF-2178159B95AA}" srcOrd="1" destOrd="0" parTransId="{295B7F45-30D2-4D9A-870A-B02A98E3E67A}" sibTransId="{A9837149-ECEF-44DD-BCAC-72660BFC76F8}"/>
    <dgm:cxn modelId="{85B8F086-36D3-4EE1-8EC3-157EA96B9288}" srcId="{42484FE3-204C-4219-BDAF-2178159B95AA}" destId="{2FBCA57C-EEC8-4993-B9E5-4559AA29F904}" srcOrd="1" destOrd="0" parTransId="{127D40DA-F5D6-4E8C-AC1D-660780F0961F}" sibTransId="{5AAEA3E9-D8DB-4249-9969-23722E684052}"/>
    <dgm:cxn modelId="{BDDDFD8F-E524-4D3A-8380-31786417A012}" srcId="{9F3883D5-7A44-4CF5-BF4E-3DECF442C0E7}" destId="{1EF6D6DB-73AC-4C9C-8851-74282300A5A8}" srcOrd="0" destOrd="0" parTransId="{1612FFE8-3752-4055-95DC-AF27CAA2BFE1}" sibTransId="{3F98547E-79ED-4F1A-AF19-A72DE2C09E66}"/>
    <dgm:cxn modelId="{FEE620CC-BFE5-674F-98CB-6855FD4C02FF}" srcId="{42484FE3-204C-4219-BDAF-2178159B95AA}" destId="{D6C44043-4A87-3740-AA12-882F6AE14DD6}" srcOrd="2" destOrd="0" parTransId="{55A62D2A-80AA-0C43-94EE-5066A7F0CC82}" sibTransId="{E90E81EF-72D5-5D44-85B9-83EB7C511956}"/>
    <dgm:cxn modelId="{BF823ED3-1605-42F0-9BF7-1D54C7E5CF4D}" type="presOf" srcId="{1EF6D6DB-73AC-4C9C-8851-74282300A5A8}" destId="{904DF5A1-36AC-4C9C-AAC8-F2EFAEA9310D}" srcOrd="0" destOrd="0" presId="urn:microsoft.com/office/officeart/2005/8/layout/vList2"/>
    <dgm:cxn modelId="{46C9EED7-FA80-4E2A-B3F3-AB0B10AE0F1E}" srcId="{9F3883D5-7A44-4CF5-BF4E-3DECF442C0E7}" destId="{C60F1F46-4EB9-45BC-8CB8-DF0C1FAE31E1}" srcOrd="1" destOrd="0" parTransId="{84F0BD1F-2C51-4D67-A7D5-FEF46B29610F}" sibTransId="{10997970-7CFD-4EED-9CB7-8370C9A86FB6}"/>
    <dgm:cxn modelId="{056403F6-0AC2-4E44-A6E9-EBECFC651A5E}" type="presOf" srcId="{42484FE3-204C-4219-BDAF-2178159B95AA}" destId="{7F378DBC-AACB-4295-B776-6FB1D5E043DD}" srcOrd="0" destOrd="0" presId="urn:microsoft.com/office/officeart/2005/8/layout/vList2"/>
    <dgm:cxn modelId="{63F47AFC-E190-416F-B634-81955C873433}" type="presOf" srcId="{2FBCA57C-EEC8-4993-B9E5-4559AA29F904}" destId="{F08029F7-CBD9-4221-9F3A-42CB2AA978D1}" srcOrd="0" destOrd="1" presId="urn:microsoft.com/office/officeart/2005/8/layout/vList2"/>
    <dgm:cxn modelId="{99DE570E-7F90-4E2D-9BFA-2B8FD190FFA8}" type="presParOf" srcId="{76BA747C-9C4D-4316-8C86-33C63011053F}" destId="{C8D98C73-0C6F-4BFC-BF48-5890D0AC54F3}" srcOrd="0" destOrd="0" presId="urn:microsoft.com/office/officeart/2005/8/layout/vList2"/>
    <dgm:cxn modelId="{572C1996-E272-4587-A7CE-3C9BF5D475A5}" type="presParOf" srcId="{76BA747C-9C4D-4316-8C86-33C63011053F}" destId="{904DF5A1-36AC-4C9C-AAC8-F2EFAEA9310D}" srcOrd="1" destOrd="0" presId="urn:microsoft.com/office/officeart/2005/8/layout/vList2"/>
    <dgm:cxn modelId="{4C2D583C-7AA9-47B5-B4DA-42747143397B}" type="presParOf" srcId="{76BA747C-9C4D-4316-8C86-33C63011053F}" destId="{7F378DBC-AACB-4295-B776-6FB1D5E043DD}" srcOrd="2" destOrd="0" presId="urn:microsoft.com/office/officeart/2005/8/layout/vList2"/>
    <dgm:cxn modelId="{C8E2B831-5ABB-4E58-B706-430F04BDE966}" type="presParOf" srcId="{76BA747C-9C4D-4316-8C86-33C63011053F}" destId="{F08029F7-CBD9-4221-9F3A-42CB2AA978D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39A11A-7D4A-A445-B264-F6CB60EBB48D}">
      <dsp:nvSpPr>
        <dsp:cNvPr id="0" name=""/>
        <dsp:cNvSpPr/>
      </dsp:nvSpPr>
      <dsp:spPr>
        <a:xfrm>
          <a:off x="2720793" y="771"/>
          <a:ext cx="1176210" cy="7645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Identify the problem or concern</a:t>
          </a:r>
        </a:p>
      </dsp:txBody>
      <dsp:txXfrm>
        <a:off x="2758115" y="38093"/>
        <a:ext cx="1101566" cy="689892"/>
      </dsp:txXfrm>
    </dsp:sp>
    <dsp:sp modelId="{48C4B738-1099-DB4E-A404-9A05B469AB7D}">
      <dsp:nvSpPr>
        <dsp:cNvPr id="0" name=""/>
        <dsp:cNvSpPr/>
      </dsp:nvSpPr>
      <dsp:spPr>
        <a:xfrm>
          <a:off x="1506205" y="383040"/>
          <a:ext cx="3605387" cy="3605387"/>
        </a:xfrm>
        <a:custGeom>
          <a:avLst/>
          <a:gdLst/>
          <a:ahLst/>
          <a:cxnLst/>
          <a:rect l="0" t="0" r="0" b="0"/>
          <a:pathLst>
            <a:path>
              <a:moveTo>
                <a:pt x="2539066" y="157257"/>
              </a:moveTo>
              <a:arcTo wR="1802693" hR="1802693" stAng="17646582" swAng="925132"/>
            </a:path>
          </a:pathLst>
        </a:custGeom>
        <a:noFill/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10A109-9909-E949-9AC1-311EEE1341A3}">
      <dsp:nvSpPr>
        <dsp:cNvPr id="0" name=""/>
        <dsp:cNvSpPr/>
      </dsp:nvSpPr>
      <dsp:spPr>
        <a:xfrm>
          <a:off x="4281972" y="902118"/>
          <a:ext cx="1176210" cy="7645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Identify research questions or </a:t>
          </a:r>
          <a:r>
            <a:rPr lang="en-US" sz="1100" kern="1200" dirty="0">
              <a:solidFill>
                <a:schemeClr val="bg1"/>
              </a:solidFill>
            </a:rPr>
            <a:t>analysis</a:t>
          </a:r>
        </a:p>
      </dsp:txBody>
      <dsp:txXfrm>
        <a:off x="4319294" y="939440"/>
        <a:ext cx="1101566" cy="689892"/>
      </dsp:txXfrm>
    </dsp:sp>
    <dsp:sp modelId="{9F2677CA-B1F7-0B42-AA0A-B421A4296CCD}">
      <dsp:nvSpPr>
        <dsp:cNvPr id="0" name=""/>
        <dsp:cNvSpPr/>
      </dsp:nvSpPr>
      <dsp:spPr>
        <a:xfrm>
          <a:off x="1506205" y="383040"/>
          <a:ext cx="3605387" cy="3605387"/>
        </a:xfrm>
        <a:custGeom>
          <a:avLst/>
          <a:gdLst/>
          <a:ahLst/>
          <a:cxnLst/>
          <a:rect l="0" t="0" r="0" b="0"/>
          <a:pathLst>
            <a:path>
              <a:moveTo>
                <a:pt x="3577253" y="1485452"/>
              </a:moveTo>
              <a:arcTo wR="1802693" hR="1802693" stAng="20991852" swAng="1216295"/>
            </a:path>
          </a:pathLst>
        </a:custGeom>
        <a:noFill/>
        <a:ln w="38100" cap="flat" cmpd="sng" algn="ctr">
          <a:solidFill>
            <a:schemeClr val="tx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6B4D7D-2EB4-B744-AE01-0BEADA9FB923}">
      <dsp:nvSpPr>
        <dsp:cNvPr id="0" name=""/>
        <dsp:cNvSpPr/>
      </dsp:nvSpPr>
      <dsp:spPr>
        <a:xfrm>
          <a:off x="4281972" y="2704812"/>
          <a:ext cx="1176210" cy="7645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Bring forward findings or analysis results</a:t>
          </a:r>
        </a:p>
      </dsp:txBody>
      <dsp:txXfrm>
        <a:off x="4319294" y="2742134"/>
        <a:ext cx="1101566" cy="689892"/>
      </dsp:txXfrm>
    </dsp:sp>
    <dsp:sp modelId="{83F3D8AF-F226-EE4F-8E80-C88DB8D81753}">
      <dsp:nvSpPr>
        <dsp:cNvPr id="0" name=""/>
        <dsp:cNvSpPr/>
      </dsp:nvSpPr>
      <dsp:spPr>
        <a:xfrm>
          <a:off x="1506205" y="383040"/>
          <a:ext cx="3605387" cy="3605387"/>
        </a:xfrm>
        <a:custGeom>
          <a:avLst/>
          <a:gdLst/>
          <a:ahLst/>
          <a:cxnLst/>
          <a:rect l="0" t="0" r="0" b="0"/>
          <a:pathLst>
            <a:path>
              <a:moveTo>
                <a:pt x="2950041" y="3193124"/>
              </a:moveTo>
              <a:arcTo wR="1802693" hR="1802693" stAng="3028287" swAng="925132"/>
            </a:path>
          </a:pathLst>
        </a:custGeom>
        <a:noFill/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7F7D34-1B6D-D74C-9D09-9B93F256AC0D}">
      <dsp:nvSpPr>
        <dsp:cNvPr id="0" name=""/>
        <dsp:cNvSpPr/>
      </dsp:nvSpPr>
      <dsp:spPr>
        <a:xfrm>
          <a:off x="2720793" y="3606159"/>
          <a:ext cx="1176210" cy="7645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Propose policy or practice changes</a:t>
          </a:r>
        </a:p>
      </dsp:txBody>
      <dsp:txXfrm>
        <a:off x="2758115" y="3643481"/>
        <a:ext cx="1101566" cy="689892"/>
      </dsp:txXfrm>
    </dsp:sp>
    <dsp:sp modelId="{B48D9852-3328-AC4E-ADF4-45FFAA9220DD}">
      <dsp:nvSpPr>
        <dsp:cNvPr id="0" name=""/>
        <dsp:cNvSpPr/>
      </dsp:nvSpPr>
      <dsp:spPr>
        <a:xfrm>
          <a:off x="1506205" y="383040"/>
          <a:ext cx="3605387" cy="3605387"/>
        </a:xfrm>
        <a:custGeom>
          <a:avLst/>
          <a:gdLst/>
          <a:ahLst/>
          <a:cxnLst/>
          <a:rect l="0" t="0" r="0" b="0"/>
          <a:pathLst>
            <a:path>
              <a:moveTo>
                <a:pt x="1066320" y="3448129"/>
              </a:moveTo>
              <a:arcTo wR="1802693" hR="1802693" stAng="6846582" swAng="925132"/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106F8C-2E94-ED4C-9B41-24D37964C028}">
      <dsp:nvSpPr>
        <dsp:cNvPr id="0" name=""/>
        <dsp:cNvSpPr/>
      </dsp:nvSpPr>
      <dsp:spPr>
        <a:xfrm>
          <a:off x="1159615" y="2704812"/>
          <a:ext cx="1176210" cy="7645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Develop implementation plan</a:t>
          </a:r>
        </a:p>
      </dsp:txBody>
      <dsp:txXfrm>
        <a:off x="1196937" y="2742134"/>
        <a:ext cx="1101566" cy="689892"/>
      </dsp:txXfrm>
    </dsp:sp>
    <dsp:sp modelId="{403A310F-3F8B-3643-BB4D-39406C5FE253}">
      <dsp:nvSpPr>
        <dsp:cNvPr id="0" name=""/>
        <dsp:cNvSpPr/>
      </dsp:nvSpPr>
      <dsp:spPr>
        <a:xfrm>
          <a:off x="1506205" y="383040"/>
          <a:ext cx="3605387" cy="3605387"/>
        </a:xfrm>
        <a:custGeom>
          <a:avLst/>
          <a:gdLst/>
          <a:ahLst/>
          <a:cxnLst/>
          <a:rect l="0" t="0" r="0" b="0"/>
          <a:pathLst>
            <a:path>
              <a:moveTo>
                <a:pt x="28133" y="2119934"/>
              </a:moveTo>
              <a:arcTo wR="1802693" hR="1802693" stAng="10191852" swAng="1216295"/>
            </a:path>
          </a:pathLst>
        </a:custGeom>
        <a:noFill/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9717BD-97FE-9C46-93A1-458EFFE4995C}">
      <dsp:nvSpPr>
        <dsp:cNvPr id="0" name=""/>
        <dsp:cNvSpPr/>
      </dsp:nvSpPr>
      <dsp:spPr>
        <a:xfrm>
          <a:off x="1159615" y="902118"/>
          <a:ext cx="1176210" cy="7645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Monitor and change for desired results</a:t>
          </a:r>
        </a:p>
      </dsp:txBody>
      <dsp:txXfrm>
        <a:off x="1196937" y="939440"/>
        <a:ext cx="1101566" cy="689892"/>
      </dsp:txXfrm>
    </dsp:sp>
    <dsp:sp modelId="{95C7CA7F-1232-E444-9274-07C68195ABEC}">
      <dsp:nvSpPr>
        <dsp:cNvPr id="0" name=""/>
        <dsp:cNvSpPr/>
      </dsp:nvSpPr>
      <dsp:spPr>
        <a:xfrm>
          <a:off x="1506205" y="383040"/>
          <a:ext cx="3605387" cy="3605387"/>
        </a:xfrm>
        <a:custGeom>
          <a:avLst/>
          <a:gdLst/>
          <a:ahLst/>
          <a:cxnLst/>
          <a:rect l="0" t="0" r="0" b="0"/>
          <a:pathLst>
            <a:path>
              <a:moveTo>
                <a:pt x="655346" y="412262"/>
              </a:moveTo>
              <a:arcTo wR="1802693" hR="1802693" stAng="13828287" swAng="925132"/>
            </a:path>
          </a:pathLst>
        </a:custGeom>
        <a:noFill/>
        <a:ln w="38100" cap="flat" cmpd="sng" algn="ctr">
          <a:solidFill>
            <a:schemeClr val="accent4">
              <a:lumMod val="7500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D98C73-0C6F-4BFC-BF48-5890D0AC54F3}">
      <dsp:nvSpPr>
        <dsp:cNvPr id="0" name=""/>
        <dsp:cNvSpPr/>
      </dsp:nvSpPr>
      <dsp:spPr>
        <a:xfrm>
          <a:off x="0" y="123823"/>
          <a:ext cx="11270217" cy="7653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Gotham Light"/>
              <a:ea typeface="+mn-lt"/>
              <a:cs typeface="+mn-lt"/>
            </a:rPr>
            <a:t> </a:t>
          </a:r>
          <a:r>
            <a:rPr lang="en-US" sz="2400" kern="1200">
              <a:ea typeface="+mn-lt"/>
              <a:cs typeface="+mn-lt"/>
            </a:rPr>
            <a:t> </a:t>
          </a:r>
          <a:r>
            <a:rPr lang="en-US" sz="3200" kern="1200">
              <a:latin typeface="+mn-lt"/>
              <a:ea typeface="+mn-lt"/>
              <a:cs typeface="+mn-lt"/>
            </a:rPr>
            <a:t>If low-income families </a:t>
          </a:r>
          <a:r>
            <a:rPr lang="en-US" sz="3200" kern="1200">
              <a:ea typeface="+mn-lt"/>
              <a:cs typeface="+mn-lt"/>
            </a:rPr>
            <a:t>experience </a:t>
          </a:r>
          <a:r>
            <a:rPr lang="en-US" sz="3200" b="1" kern="1200">
              <a:ea typeface="+mn-lt"/>
              <a:cs typeface="+mn-lt"/>
            </a:rPr>
            <a:t>at least one</a:t>
          </a:r>
          <a:r>
            <a:rPr lang="en-US" sz="3200" kern="1200">
              <a:ea typeface="+mn-lt"/>
              <a:cs typeface="+mn-lt"/>
            </a:rPr>
            <a:t> material hardship</a:t>
          </a:r>
          <a:endParaRPr lang="en-US" sz="3200" kern="1200"/>
        </a:p>
      </dsp:txBody>
      <dsp:txXfrm>
        <a:off x="37363" y="161186"/>
        <a:ext cx="11195491" cy="690667"/>
      </dsp:txXfrm>
    </dsp:sp>
    <dsp:sp modelId="{904DF5A1-36AC-4C9C-AAC8-F2EFAEA9310D}">
      <dsp:nvSpPr>
        <dsp:cNvPr id="0" name=""/>
        <dsp:cNvSpPr/>
      </dsp:nvSpPr>
      <dsp:spPr>
        <a:xfrm>
          <a:off x="0" y="997140"/>
          <a:ext cx="11270217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7829" tIns="36830" rIns="206248" bIns="36830" numCol="1" spcCol="1270" anchor="t" anchorCtr="0">
          <a:noAutofit/>
        </a:bodyPr>
        <a:lstStyle/>
        <a:p>
          <a:pPr marL="285750" lvl="1" indent="-285750" algn="l" defTabSz="1289050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900" b="1" kern="1200">
              <a:solidFill>
                <a:srgbClr val="800000"/>
              </a:solidFill>
              <a:ea typeface="+mn-lt"/>
              <a:cs typeface="+mn-lt"/>
            </a:rPr>
            <a:t>~3x higher likelihood of </a:t>
          </a:r>
          <a:r>
            <a:rPr lang="en-US" sz="2900" b="1" u="sng" kern="1200">
              <a:solidFill>
                <a:srgbClr val="800000"/>
              </a:solidFill>
              <a:ea typeface="+mn-lt"/>
              <a:cs typeface="+mn-lt"/>
            </a:rPr>
            <a:t>neglect</a:t>
          </a:r>
          <a:r>
            <a:rPr lang="en-US" sz="2900" b="1" u="none" kern="1200">
              <a:solidFill>
                <a:srgbClr val="800000"/>
              </a:solidFill>
              <a:ea typeface="+mn-lt"/>
              <a:cs typeface="+mn-lt"/>
            </a:rPr>
            <a:t> </a:t>
          </a:r>
          <a:r>
            <a:rPr lang="en-US" sz="2900" b="1" kern="1200">
              <a:solidFill>
                <a:srgbClr val="800000"/>
              </a:solidFill>
              <a:ea typeface="+mn-lt"/>
              <a:cs typeface="+mn-lt"/>
            </a:rPr>
            <a:t>investigation  </a:t>
          </a:r>
          <a:endParaRPr lang="en-US" sz="2900" kern="1200"/>
        </a:p>
        <a:p>
          <a:pPr marL="285750" lvl="1" indent="-285750" algn="l" defTabSz="1289050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900" b="1" kern="1200">
              <a:solidFill>
                <a:srgbClr val="800000"/>
              </a:solidFill>
              <a:ea typeface="+mn-lt"/>
              <a:cs typeface="+mn-lt"/>
            </a:rPr>
            <a:t>~4x higher likelihood </a:t>
          </a:r>
          <a:r>
            <a:rPr lang="en-US" sz="2900" b="1" u="sng" kern="1200">
              <a:solidFill>
                <a:srgbClr val="800000"/>
              </a:solidFill>
              <a:ea typeface="+mn-lt"/>
              <a:cs typeface="+mn-lt"/>
            </a:rPr>
            <a:t>physical abuse</a:t>
          </a:r>
          <a:r>
            <a:rPr lang="en-US" sz="2900" b="1" kern="1200">
              <a:solidFill>
                <a:srgbClr val="800000"/>
              </a:solidFill>
              <a:ea typeface="+mn-lt"/>
              <a:cs typeface="+mn-lt"/>
            </a:rPr>
            <a:t> investigation</a:t>
          </a:r>
        </a:p>
      </dsp:txBody>
      <dsp:txXfrm>
        <a:off x="0" y="997140"/>
        <a:ext cx="11270217" cy="1059840"/>
      </dsp:txXfrm>
    </dsp:sp>
    <dsp:sp modelId="{7F378DBC-AACB-4295-B776-6FB1D5E043DD}">
      <dsp:nvSpPr>
        <dsp:cNvPr id="0" name=""/>
        <dsp:cNvSpPr/>
      </dsp:nvSpPr>
      <dsp:spPr>
        <a:xfrm>
          <a:off x="0" y="2056980"/>
          <a:ext cx="11270217" cy="10456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>
              <a:latin typeface="Avenir Next LT Pro"/>
              <a:ea typeface="+mn-lt"/>
              <a:cs typeface="+mn-lt"/>
            </a:rPr>
            <a:t> </a:t>
          </a:r>
          <a:r>
            <a:rPr lang="en-US" sz="3000" kern="1200">
              <a:ea typeface="+mn-lt"/>
              <a:cs typeface="+mn-lt"/>
            </a:rPr>
            <a:t>If low-income families experience </a:t>
          </a:r>
          <a:r>
            <a:rPr lang="en-US" sz="3000" b="1" kern="1200">
              <a:ea typeface="+mn-lt"/>
              <a:cs typeface="+mn-lt"/>
            </a:rPr>
            <a:t>multiple types of</a:t>
          </a:r>
          <a:r>
            <a:rPr lang="en-US" sz="3000" b="1" kern="1200">
              <a:latin typeface="Avenir Next LT Pro"/>
              <a:ea typeface="+mn-lt"/>
              <a:cs typeface="+mn-lt"/>
            </a:rPr>
            <a:t> </a:t>
          </a:r>
          <a:r>
            <a:rPr lang="en-US" sz="3000" b="1" kern="1200">
              <a:latin typeface="+mn-lt"/>
              <a:ea typeface="+mn-lt"/>
              <a:cs typeface="+mn-lt"/>
            </a:rPr>
            <a:t>material hardship</a:t>
          </a:r>
          <a:r>
            <a:rPr lang="en-US" sz="3000" b="1" kern="1200">
              <a:latin typeface="Avenir Next LT Pro"/>
              <a:ea typeface="+mn-lt"/>
              <a:cs typeface="+mn-lt"/>
            </a:rPr>
            <a:t> </a:t>
          </a:r>
          <a:r>
            <a:rPr lang="en-US" sz="2800" b="0" i="1" kern="1200">
              <a:ea typeface="+mn-lt"/>
              <a:cs typeface="+mn-lt"/>
            </a:rPr>
            <a:t>(</a:t>
          </a:r>
          <a:r>
            <a:rPr lang="en-US" sz="2800" b="0" i="1" u="none" kern="1200">
              <a:ea typeface="+mn-lt"/>
              <a:cs typeface="+mn-lt"/>
            </a:rPr>
            <a:t>after</a:t>
          </a:r>
          <a:r>
            <a:rPr lang="en-US" sz="2800" b="0" i="1" kern="1200">
              <a:ea typeface="+mn-lt"/>
              <a:cs typeface="+mn-lt"/>
            </a:rPr>
            <a:t> experiencing no hardships)</a:t>
          </a:r>
          <a:endParaRPr lang="en-US" sz="2800" b="0" i="1" kern="1200"/>
        </a:p>
      </dsp:txBody>
      <dsp:txXfrm>
        <a:off x="51044" y="2108024"/>
        <a:ext cx="11168129" cy="943560"/>
      </dsp:txXfrm>
    </dsp:sp>
    <dsp:sp modelId="{F08029F7-CBD9-4221-9F3A-42CB2AA978D1}">
      <dsp:nvSpPr>
        <dsp:cNvPr id="0" name=""/>
        <dsp:cNvSpPr/>
      </dsp:nvSpPr>
      <dsp:spPr>
        <a:xfrm>
          <a:off x="0" y="3102628"/>
          <a:ext cx="11270217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7829" tIns="10160" rIns="56896" bIns="10160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800" kern="120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900" b="1" kern="1200">
              <a:solidFill>
                <a:srgbClr val="800000"/>
              </a:solidFill>
              <a:ea typeface="+mn-lt"/>
              <a:cs typeface="+mn-lt"/>
            </a:rPr>
            <a:t>~4x higher likelihood of </a:t>
          </a:r>
          <a:r>
            <a:rPr lang="en-US" sz="2900" b="1" u="sng" kern="1200">
              <a:solidFill>
                <a:srgbClr val="800000"/>
              </a:solidFill>
              <a:ea typeface="+mn-lt"/>
              <a:cs typeface="+mn-lt"/>
            </a:rPr>
            <a:t>CPS investigation</a:t>
          </a:r>
          <a:endParaRPr lang="en-US" sz="2900" u="sng" kern="120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900" b="1" kern="1200">
              <a:solidFill>
                <a:srgbClr val="800000"/>
              </a:solidFill>
              <a:latin typeface="+mn-lt"/>
              <a:ea typeface="+mn-lt"/>
              <a:cs typeface="+mn-lt"/>
            </a:rPr>
            <a:t>~7x higher likelihood </a:t>
          </a:r>
          <a:r>
            <a:rPr lang="en-US" sz="2900" b="1" u="sng" kern="1200">
              <a:solidFill>
                <a:srgbClr val="800000"/>
              </a:solidFill>
              <a:latin typeface="+mn-lt"/>
              <a:ea typeface="+mn-lt"/>
              <a:cs typeface="+mn-lt"/>
            </a:rPr>
            <a:t>physical abuse</a:t>
          </a:r>
          <a:r>
            <a:rPr lang="en-US" sz="2900" b="1" u="none" kern="1200">
              <a:solidFill>
                <a:srgbClr val="800000"/>
              </a:solidFill>
              <a:latin typeface="+mn-lt"/>
              <a:ea typeface="+mn-lt"/>
              <a:cs typeface="+mn-lt"/>
            </a:rPr>
            <a:t> </a:t>
          </a:r>
          <a:r>
            <a:rPr lang="en-US" sz="2900" b="1" kern="1200">
              <a:solidFill>
                <a:srgbClr val="800000"/>
              </a:solidFill>
              <a:latin typeface="+mn-lt"/>
              <a:ea typeface="+mn-lt"/>
              <a:cs typeface="+mn-lt"/>
            </a:rPr>
            <a:t>investigation</a:t>
          </a:r>
          <a:endParaRPr lang="en-US" sz="2900" kern="1200"/>
        </a:p>
      </dsp:txBody>
      <dsp:txXfrm>
        <a:off x="0" y="3102628"/>
        <a:ext cx="11270217" cy="1059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582BF3-7E51-45DC-94FC-9A9FDF6FC113}" type="datetimeFigureOut">
              <a:rPr lang="en-US" smtClean="0"/>
              <a:t>11/22/2024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67FBB-206C-4546-96E4-986C0867C3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65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509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  <a:p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5522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72927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89488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743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75628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>
              <a:buFont typeface="Arial,Sans-Serif"/>
              <a:buNone/>
            </a:pPr>
            <a:endParaRPr lang="en-US" dirty="0">
              <a:cs typeface="Calibri"/>
            </a:endParaRPr>
          </a:p>
          <a:p>
            <a:pPr lvl="2"/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0081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86378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43173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5527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3614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8608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7648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57479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75233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4622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309922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35770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95445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78613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49466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912840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1506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80386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12804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3734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5880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-8468"/>
            <a:ext cx="12192001" cy="6858000"/>
          </a:xfrm>
          <a:prstGeom prst="rect">
            <a:avLst/>
          </a:prstGeom>
          <a:solidFill>
            <a:srgbClr val="D6D6C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1933" y="483652"/>
            <a:ext cx="9592195" cy="23876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1932" y="2976530"/>
            <a:ext cx="9592195" cy="1655762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767676"/>
                </a:solidFill>
                <a:latin typeface="Gotham Ligh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885212" y="5257400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5400000">
            <a:off x="11320640" y="4821972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885212" y="439960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885212" y="3729046"/>
            <a:ext cx="1314994" cy="444137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885212" y="2871252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5400000">
            <a:off x="11320640" y="2636121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0885212" y="2200691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10893419" y="88569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 rot="5400000">
            <a:off x="11331934" y="43616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893419" y="1536143"/>
            <a:ext cx="1314994" cy="444137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893419" y="1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-91441" y="5876305"/>
            <a:ext cx="12291647" cy="9816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46" y="6002116"/>
            <a:ext cx="3082844" cy="77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224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066" y="134937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599" y="1634067"/>
            <a:ext cx="10295467" cy="43363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98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709738"/>
            <a:ext cx="9491133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4711171"/>
            <a:ext cx="9491133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  <a:latin typeface="Gotham Ligh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6824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622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1066" y="1634068"/>
            <a:ext cx="5105400" cy="43363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23466" y="1634068"/>
            <a:ext cx="5054599" cy="4336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91066" y="134937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856134" y="13493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E3EEF4E-FEA8-4738-B8DC-B364C66A172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83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1067" y="1681163"/>
            <a:ext cx="5010528" cy="823912"/>
          </a:xfrm>
        </p:spPr>
        <p:txBody>
          <a:bodyPr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5775" y="2505075"/>
            <a:ext cx="5015820" cy="34970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43561" y="1681163"/>
            <a:ext cx="5134505" cy="823912"/>
          </a:xfrm>
        </p:spPr>
        <p:txBody>
          <a:bodyPr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43561" y="2505075"/>
            <a:ext cx="5134506" cy="34970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91066" y="134937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358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91066" y="134937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Rectangle 6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012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91066" y="134937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Rectangle 5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782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roon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0" y="1137920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5389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0" y="1137920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45931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0" y="1137920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07405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0" y="1137920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74100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0" y="1137920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13599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0" y="1137920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59953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6875" y="987424"/>
            <a:ext cx="584272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43124"/>
            <a:ext cx="3932237" cy="372586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2066897"/>
            <a:ext cx="4754880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2061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5864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43124"/>
            <a:ext cx="3932237" cy="372586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2066897"/>
            <a:ext cx="4754880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877007" y="5526314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5400000">
            <a:off x="10441578" y="597843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5208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ree 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51FED-0A73-4769-96A2-4C362E5D9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5B16D-31A1-4D28-ADC4-0BDEF4E07DFF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008000"/>
            <a:ext cx="11340000" cy="360000"/>
          </a:xfrm>
        </p:spPr>
        <p:txBody>
          <a:bodyPr/>
          <a:lstStyle>
            <a:lvl1pPr marL="0" indent="0">
              <a:buNone/>
              <a:defRPr/>
            </a:lvl1pPr>
            <a:lvl2pPr marL="266693" indent="0">
              <a:buNone/>
              <a:defRPr/>
            </a:lvl2pPr>
            <a:lvl3pPr marL="542912" indent="0">
              <a:buNone/>
              <a:defRPr/>
            </a:lvl3pPr>
            <a:lvl4pPr marL="809605" indent="0">
              <a:buNone/>
              <a:defRPr/>
            </a:lvl4pPr>
            <a:lvl5pPr marL="1076298" indent="0">
              <a:buNone/>
              <a:defRPr/>
            </a:lvl5pPr>
          </a:lstStyle>
          <a:p>
            <a:pPr lvl="0"/>
            <a:r>
              <a:rPr lang="en-US" noProof="0"/>
              <a:t>Single line of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4D4C6E-0D63-44CE-B0B4-BAA8F101EAF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231749" y="4637931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C0B96F-9D35-4001-9F9C-1A7004D61F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C915CA-DB91-4B68-8DB8-2745ADA585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73C415-D670-4716-A5EC-CC4D52CA2BAC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BF46361-E4F6-47BA-9660-22CF6C0669C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111499" y="4637931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BB15A8A-91AC-4F5D-A727-1D120F5D43D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91247" y="4637931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A87D1D6-A833-418D-948C-DDF79372310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231749" y="4003531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1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29FC9F6-9736-4DA2-A807-7430389A47F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1499" y="4003531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2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FD41719-B17D-4C65-8905-CFB25698E45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91247" y="4003531"/>
            <a:ext cx="198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Section 3</a:t>
            </a:r>
          </a:p>
        </p:txBody>
      </p:sp>
      <p:pic>
        <p:nvPicPr>
          <p:cNvPr id="13" name="Picture 12" descr="A picture containing clipart&#10;&#10;Description automatically generated">
            <a:extLst>
              <a:ext uri="{FF2B5EF4-FFF2-40B4-BE49-F238E27FC236}">
                <a16:creationId xmlns:a16="http://schemas.microsoft.com/office/drawing/2014/main" id="{FE74F517-D8DB-4F4A-9636-839954D91DB7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400" y="281970"/>
            <a:ext cx="1865600" cy="654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37162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-8468"/>
            <a:ext cx="12192001" cy="6858000"/>
          </a:xfrm>
          <a:prstGeom prst="rect">
            <a:avLst/>
          </a:prstGeom>
          <a:solidFill>
            <a:srgbClr val="D6D6C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1933" y="483652"/>
            <a:ext cx="9592195" cy="23876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1932" y="2976530"/>
            <a:ext cx="9592195" cy="1655762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767676"/>
                </a:solidFill>
                <a:latin typeface="Gotham Ligh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885212" y="5257401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2" name="Rectangle 11"/>
          <p:cNvSpPr/>
          <p:nvPr/>
        </p:nvSpPr>
        <p:spPr>
          <a:xfrm rot="5400000">
            <a:off x="11320640" y="4821973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3" name="Rectangle 12"/>
          <p:cNvSpPr/>
          <p:nvPr/>
        </p:nvSpPr>
        <p:spPr>
          <a:xfrm>
            <a:off x="10885212" y="439960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4" name="Rectangle 13"/>
          <p:cNvSpPr/>
          <p:nvPr/>
        </p:nvSpPr>
        <p:spPr>
          <a:xfrm>
            <a:off x="10885212" y="3729047"/>
            <a:ext cx="1314994" cy="444137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5" name="Rectangle 14"/>
          <p:cNvSpPr/>
          <p:nvPr/>
        </p:nvSpPr>
        <p:spPr>
          <a:xfrm>
            <a:off x="10885212" y="2871252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6" name="Rectangle 15"/>
          <p:cNvSpPr/>
          <p:nvPr/>
        </p:nvSpPr>
        <p:spPr>
          <a:xfrm rot="5400000">
            <a:off x="11320640" y="2636122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7" name="Rectangle 16"/>
          <p:cNvSpPr/>
          <p:nvPr/>
        </p:nvSpPr>
        <p:spPr>
          <a:xfrm>
            <a:off x="10885212" y="2200692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8" name="Rectangle 17"/>
          <p:cNvSpPr/>
          <p:nvPr/>
        </p:nvSpPr>
        <p:spPr>
          <a:xfrm>
            <a:off x="10893419" y="88569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9" name="Rectangle 18"/>
          <p:cNvSpPr/>
          <p:nvPr/>
        </p:nvSpPr>
        <p:spPr>
          <a:xfrm rot="5400000">
            <a:off x="11331934" y="436167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20" name="Rectangle 19"/>
          <p:cNvSpPr/>
          <p:nvPr/>
        </p:nvSpPr>
        <p:spPr>
          <a:xfrm>
            <a:off x="10893419" y="1536144"/>
            <a:ext cx="1314994" cy="444137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21" name="Rectangle 20"/>
          <p:cNvSpPr/>
          <p:nvPr/>
        </p:nvSpPr>
        <p:spPr>
          <a:xfrm>
            <a:off x="10893420" y="1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22" name="Rectangle 21"/>
          <p:cNvSpPr/>
          <p:nvPr/>
        </p:nvSpPr>
        <p:spPr>
          <a:xfrm>
            <a:off x="-91441" y="5876305"/>
            <a:ext cx="12291647" cy="9816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47" y="6002117"/>
            <a:ext cx="3082844" cy="77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4614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066" y="134938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600" y="1634067"/>
            <a:ext cx="10295467" cy="43363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0" name="Rectangle 9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1" name="Rectangle 10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2" name="Rectangle 11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</p:spTree>
    <p:extLst>
      <p:ext uri="{BB962C8B-B14F-4D97-AF65-F5344CB8AC3E}">
        <p14:creationId xmlns:p14="http://schemas.microsoft.com/office/powerpoint/2010/main" val="23778299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709739"/>
            <a:ext cx="9491133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4711172"/>
            <a:ext cx="9491133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  <a:latin typeface="Gotham Ligh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456824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9" name="Rectangle 8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0" name="Rectangle 9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1" name="Rectangle 10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</p:spTree>
    <p:extLst>
      <p:ext uri="{BB962C8B-B14F-4D97-AF65-F5344CB8AC3E}">
        <p14:creationId xmlns:p14="http://schemas.microsoft.com/office/powerpoint/2010/main" val="11601859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1066" y="1634068"/>
            <a:ext cx="5105400" cy="43363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23467" y="1634069"/>
            <a:ext cx="5054599" cy="4336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91066" y="134938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856134" y="1349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E3EEF4E-FEA8-4738-B8DC-B364C66A1727}" type="slidenum">
              <a:rPr lang="en-US" sz="1200" smtClean="0"/>
              <a:pPr/>
              <a:t>‹#›</a:t>
            </a:fld>
            <a:endParaRPr lang="en-US" sz="1200"/>
          </a:p>
        </p:txBody>
      </p:sp>
      <p:sp>
        <p:nvSpPr>
          <p:cNvPr id="10" name="Rectangle 9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1" name="Rectangle 10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2" name="Rectangle 11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3" name="Rectangle 12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</p:spTree>
    <p:extLst>
      <p:ext uri="{BB962C8B-B14F-4D97-AF65-F5344CB8AC3E}">
        <p14:creationId xmlns:p14="http://schemas.microsoft.com/office/powerpoint/2010/main" val="37920559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1067" y="1681163"/>
            <a:ext cx="5010528" cy="823912"/>
          </a:xfrm>
        </p:spPr>
        <p:txBody>
          <a:bodyPr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5775" y="2505076"/>
            <a:ext cx="5015820" cy="34970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43562" y="1681163"/>
            <a:ext cx="5134505" cy="823912"/>
          </a:xfrm>
        </p:spPr>
        <p:txBody>
          <a:bodyPr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43561" y="2505076"/>
            <a:ext cx="5134506" cy="34970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91066" y="134938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2" name="Rectangle 11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3" name="Rectangle 12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4" name="Rectangle 13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</p:spTree>
    <p:extLst>
      <p:ext uri="{BB962C8B-B14F-4D97-AF65-F5344CB8AC3E}">
        <p14:creationId xmlns:p14="http://schemas.microsoft.com/office/powerpoint/2010/main" val="26896541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91066" y="134938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Rectangle 6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8" name="Rectangle 7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</p:spTree>
    <p:extLst>
      <p:ext uri="{BB962C8B-B14F-4D97-AF65-F5344CB8AC3E}">
        <p14:creationId xmlns:p14="http://schemas.microsoft.com/office/powerpoint/2010/main" val="42671780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91066" y="134938"/>
            <a:ext cx="10287000" cy="132556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Rectangle 5"/>
          <p:cNvSpPr/>
          <p:nvPr/>
        </p:nvSpPr>
        <p:spPr>
          <a:xfrm>
            <a:off x="-1" y="1454651"/>
            <a:ext cx="9999133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</p:spTree>
    <p:extLst>
      <p:ext uri="{BB962C8B-B14F-4D97-AF65-F5344CB8AC3E}">
        <p14:creationId xmlns:p14="http://schemas.microsoft.com/office/powerpoint/2010/main" val="23345016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Maroon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0"/>
            <a:ext cx="12192001" cy="68580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8" name="Rectangle 7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1" y="1137921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535822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0"/>
            <a:ext cx="12192001" cy="685800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8" name="Rectangle 7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1" y="1137921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283833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0"/>
            <a:ext cx="12192001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8" name="Rectangle 7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1" y="1137921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252398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0"/>
            <a:ext cx="12192001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8" name="Rectangle 7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1" y="1137921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546313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0"/>
            <a:ext cx="12192001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8" name="Rectangle 7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1" y="1137921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930049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Navy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0"/>
            <a:ext cx="12192001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8" name="Rectangle 7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9" name="Rectangle 8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0" name="Rectangle 9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D6D6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52501" y="1137921"/>
            <a:ext cx="10287000" cy="2546395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402487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6876" y="987425"/>
            <a:ext cx="584272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143124"/>
            <a:ext cx="3932237" cy="372586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2066897"/>
            <a:ext cx="4754880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</p:spTree>
    <p:extLst>
      <p:ext uri="{BB962C8B-B14F-4D97-AF65-F5344CB8AC3E}">
        <p14:creationId xmlns:p14="http://schemas.microsoft.com/office/powerpoint/2010/main" val="16134782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55864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143124"/>
            <a:ext cx="3932237" cy="372586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2066897"/>
            <a:ext cx="4754880" cy="66730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2" name="Rectangle 11"/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3" name="Rectangle 12"/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14" name="Rectangle 13"/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</p:spTree>
    <p:extLst>
      <p:ext uri="{BB962C8B-B14F-4D97-AF65-F5344CB8AC3E}">
        <p14:creationId xmlns:p14="http://schemas.microsoft.com/office/powerpoint/2010/main" val="13957961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0026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2641600" y="6356351"/>
            <a:ext cx="7416800" cy="3651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950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ectangle&#10;&#10;Description automatically generated">
            <a:extLst>
              <a:ext uri="{FF2B5EF4-FFF2-40B4-BE49-F238E27FC236}">
                <a16:creationId xmlns:a16="http://schemas.microsoft.com/office/drawing/2014/main" id="{821DCFB2-A98B-470A-137C-B6EC30D33A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" y="-8313"/>
            <a:ext cx="1218726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745094-29E4-4B5D-F664-2B8AD0BDF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186" y="4982845"/>
            <a:ext cx="10515600" cy="1325563"/>
          </a:xfrm>
        </p:spPr>
        <p:txBody>
          <a:bodyPr>
            <a:noAutofit/>
          </a:bodyPr>
          <a:lstStyle>
            <a:lvl1pPr>
              <a:defRPr sz="3200" cap="all" spc="12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5A03F8E-D616-F5D1-3842-A67BE7F87F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5925" y="5935663"/>
            <a:ext cx="7289800" cy="714375"/>
          </a:xfrm>
        </p:spPr>
        <p:txBody>
          <a:bodyPr/>
          <a:lstStyle>
            <a:lvl1pPr marL="0" indent="0">
              <a:lnSpc>
                <a:spcPct val="114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lnSpc>
                <a:spcPct val="114000"/>
              </a:lnSpc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0DC75E7-19CE-ABBB-AC6F-E2E1310FE73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-8312"/>
            <a:ext cx="12192000" cy="5086726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2437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93FDA86-7917-472F-BC75-A8545FBD70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8" y="4899"/>
            <a:ext cx="12187263" cy="68482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E5D44E-A760-4AE5-9577-9ACB555BF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099" y="198170"/>
            <a:ext cx="10515600" cy="965734"/>
          </a:xfrm>
        </p:spPr>
        <p:txBody>
          <a:bodyPr>
            <a:normAutofit/>
          </a:bodyPr>
          <a:lstStyle>
            <a:lvl1pPr>
              <a:lnSpc>
                <a:spcPct val="114000"/>
              </a:lnSpc>
              <a:defRPr sz="3200" cap="all" spc="120" baseline="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57891-F3E1-453E-B647-9AC7A3C3D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099" y="1831503"/>
            <a:ext cx="10515600" cy="4351338"/>
          </a:xfrm>
        </p:spPr>
        <p:txBody>
          <a:bodyPr/>
          <a:lstStyle>
            <a:lvl1pPr>
              <a:lnSpc>
                <a:spcPct val="114000"/>
              </a:lnSpc>
              <a:defRPr>
                <a:solidFill>
                  <a:schemeClr val="accent6">
                    <a:lumMod val="25000"/>
                  </a:schemeClr>
                </a:solidFill>
              </a:defRPr>
            </a:lvl1pPr>
            <a:lvl2pPr>
              <a:lnSpc>
                <a:spcPct val="114000"/>
              </a:lnSpc>
              <a:defRPr>
                <a:solidFill>
                  <a:schemeClr val="accent6">
                    <a:lumMod val="25000"/>
                  </a:schemeClr>
                </a:solidFill>
              </a:defRPr>
            </a:lvl2pPr>
            <a:lvl3pPr>
              <a:lnSpc>
                <a:spcPct val="114000"/>
              </a:lnSpc>
              <a:defRPr>
                <a:solidFill>
                  <a:schemeClr val="accent6">
                    <a:lumMod val="25000"/>
                  </a:schemeClr>
                </a:solidFill>
              </a:defRPr>
            </a:lvl3pPr>
            <a:lvl4pPr>
              <a:lnSpc>
                <a:spcPct val="114000"/>
              </a:lnSpc>
              <a:defRPr>
                <a:solidFill>
                  <a:schemeClr val="accent6">
                    <a:lumMod val="25000"/>
                  </a:schemeClr>
                </a:solidFill>
              </a:defRPr>
            </a:lvl4pPr>
            <a:lvl5pPr>
              <a:lnSpc>
                <a:spcPct val="114000"/>
              </a:lnSpc>
              <a:defRPr>
                <a:solidFill>
                  <a:schemeClr val="accent6">
                    <a:lumMod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939300F-642C-4FE7-9A3F-CDF5C8C4A2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13099" y="1064741"/>
            <a:ext cx="5883275" cy="766762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buNone/>
              <a:defRPr sz="200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2" name="Picture 11" descr="Shape&#10;&#10;Description automatically generated with medium confidence">
            <a:extLst>
              <a:ext uri="{FF2B5EF4-FFF2-40B4-BE49-F238E27FC236}">
                <a16:creationId xmlns:a16="http://schemas.microsoft.com/office/drawing/2014/main" id="{15E6BFC6-470A-4A1F-AD46-31FBEC4AB9C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5602" y="5978753"/>
            <a:ext cx="2367581" cy="40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026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04999"/>
            <a:ext cx="10515600" cy="4271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56134" y="13493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EEF4E-FEA8-4738-B8DC-B364C66A1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17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21336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spe.hhs.gov/topics/poverty-economic-mobility/poverty-guidelines?utm_medium=email&amp;utm_source=govdelivery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www.acf.hhs.gov/sites/default/files/documents/cb/cm2019.pdf" TargetMode="External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Relationship Id="rId14" Type="http://schemas.openxmlformats.org/officeDocument/2006/relationships/image" Target="../media/image2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svg"/><Relationship Id="rId5" Type="http://schemas.openxmlformats.org/officeDocument/2006/relationships/image" Target="../media/image29.png"/><Relationship Id="rId15" Type="http://schemas.openxmlformats.org/officeDocument/2006/relationships/image" Target="../media/image39.sv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hbRuzRS4AoY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13" Type="http://schemas.openxmlformats.org/officeDocument/2006/relationships/image" Target="../media/image51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12" Type="http://schemas.openxmlformats.org/officeDocument/2006/relationships/image" Target="../media/image50.sv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54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sv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5" Type="http://schemas.openxmlformats.org/officeDocument/2006/relationships/image" Target="../media/image53.png"/><Relationship Id="rId10" Type="http://schemas.openxmlformats.org/officeDocument/2006/relationships/image" Target="../media/image48.svg"/><Relationship Id="rId4" Type="http://schemas.openxmlformats.org/officeDocument/2006/relationships/image" Target="../media/image42.svg"/><Relationship Id="rId9" Type="http://schemas.openxmlformats.org/officeDocument/2006/relationships/image" Target="../media/image47.png"/><Relationship Id="rId14" Type="http://schemas.openxmlformats.org/officeDocument/2006/relationships/image" Target="../media/image5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svg"/><Relationship Id="rId5" Type="http://schemas.openxmlformats.org/officeDocument/2006/relationships/image" Target="../media/image58.png"/><Relationship Id="rId4" Type="http://schemas.openxmlformats.org/officeDocument/2006/relationships/image" Target="../media/image57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sv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sv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svg"/><Relationship Id="rId5" Type="http://schemas.openxmlformats.org/officeDocument/2006/relationships/image" Target="../media/image68.png"/><Relationship Id="rId4" Type="http://schemas.openxmlformats.org/officeDocument/2006/relationships/image" Target="../media/image57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svg"/><Relationship Id="rId5" Type="http://schemas.openxmlformats.org/officeDocument/2006/relationships/image" Target="../media/image68.png"/><Relationship Id="rId4" Type="http://schemas.openxmlformats.org/officeDocument/2006/relationships/image" Target="../media/image57.sv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rban.org/sites/default/files/publication/104547/uninsurance-rose-among-children-and-parents-in-2019.pdf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sv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2.png"/><Relationship Id="rId7" Type="http://schemas.openxmlformats.org/officeDocument/2006/relationships/image" Target="../media/image76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75.png"/><Relationship Id="rId5" Type="http://schemas.openxmlformats.org/officeDocument/2006/relationships/image" Target="../media/image74.svg"/><Relationship Id="rId4" Type="http://schemas.openxmlformats.org/officeDocument/2006/relationships/image" Target="../media/image73.png"/><Relationship Id="rId9" Type="http://schemas.openxmlformats.org/officeDocument/2006/relationships/image" Target="../media/image78.sv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svg"/><Relationship Id="rId13" Type="http://schemas.openxmlformats.org/officeDocument/2006/relationships/image" Target="../media/image89.png"/><Relationship Id="rId18" Type="http://schemas.openxmlformats.org/officeDocument/2006/relationships/image" Target="../media/image94.sv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12" Type="http://schemas.openxmlformats.org/officeDocument/2006/relationships/image" Target="../media/image88.svg"/><Relationship Id="rId17" Type="http://schemas.openxmlformats.org/officeDocument/2006/relationships/image" Target="../media/image93.png"/><Relationship Id="rId2" Type="http://schemas.openxmlformats.org/officeDocument/2006/relationships/notesSlide" Target="../notesSlides/notesSlide27.xml"/><Relationship Id="rId16" Type="http://schemas.openxmlformats.org/officeDocument/2006/relationships/image" Target="../media/image92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svg"/><Relationship Id="rId11" Type="http://schemas.openxmlformats.org/officeDocument/2006/relationships/image" Target="../media/image87.png"/><Relationship Id="rId5" Type="http://schemas.openxmlformats.org/officeDocument/2006/relationships/image" Target="../media/image81.png"/><Relationship Id="rId15" Type="http://schemas.openxmlformats.org/officeDocument/2006/relationships/image" Target="../media/image91.png"/><Relationship Id="rId10" Type="http://schemas.openxmlformats.org/officeDocument/2006/relationships/image" Target="../media/image86.svg"/><Relationship Id="rId4" Type="http://schemas.openxmlformats.org/officeDocument/2006/relationships/image" Target="../media/image80.svg"/><Relationship Id="rId9" Type="http://schemas.openxmlformats.org/officeDocument/2006/relationships/image" Target="../media/image85.png"/><Relationship Id="rId14" Type="http://schemas.openxmlformats.org/officeDocument/2006/relationships/image" Target="../media/image90.sv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AF4796-D79F-62A3-9AF3-5DA566ED88B6}"/>
              </a:ext>
            </a:extLst>
          </p:cNvPr>
          <p:cNvSpPr txBox="1"/>
          <p:nvPr/>
        </p:nvSpPr>
        <p:spPr>
          <a:xfrm>
            <a:off x="2624562" y="4757586"/>
            <a:ext cx="7764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2"/>
                </a:solidFill>
                <a:latin typeface="+mj-lt"/>
              </a:rPr>
              <a:t>Bryan Samuels, Executive Director, Chapin Hall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C8EF44-D06B-5EBE-4818-6BB2D7C9AD62}"/>
              </a:ext>
            </a:extLst>
          </p:cNvPr>
          <p:cNvSpPr txBox="1"/>
          <p:nvPr/>
        </p:nvSpPr>
        <p:spPr>
          <a:xfrm>
            <a:off x="7899401" y="5842337"/>
            <a:ext cx="39660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>
                <a:latin typeface="+mj-lt"/>
              </a:rPr>
              <a:t>Children’s Action Alliance</a:t>
            </a:r>
          </a:p>
          <a:p>
            <a:pPr algn="r"/>
            <a:r>
              <a:rPr lang="en-US" sz="2000" dirty="0">
                <a:latin typeface="+mj-lt"/>
              </a:rPr>
              <a:t>Families First Forum</a:t>
            </a:r>
          </a:p>
          <a:p>
            <a:pPr algn="r"/>
            <a:r>
              <a:rPr lang="en-US" sz="2000" dirty="0">
                <a:latin typeface="+mj-lt"/>
              </a:rPr>
              <a:t>Phoenix, AZ / November 2024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957460-9140-3A52-CF0D-1098D211CD43}"/>
              </a:ext>
            </a:extLst>
          </p:cNvPr>
          <p:cNvSpPr/>
          <p:nvPr/>
        </p:nvSpPr>
        <p:spPr>
          <a:xfrm>
            <a:off x="135361" y="6042991"/>
            <a:ext cx="3253882" cy="6361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267A43-18C2-2F16-BB9B-6666DA630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61" y="5995502"/>
            <a:ext cx="972636" cy="727399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D8BF5FFF-6F84-AE85-DDB6-F1E095363D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965200"/>
            <a:ext cx="10883900" cy="3201452"/>
          </a:xfrm>
        </p:spPr>
        <p:txBody>
          <a:bodyPr>
            <a:normAutofit/>
          </a:bodyPr>
          <a:lstStyle/>
          <a:p>
            <a:r>
              <a:rPr lang="en-US" sz="4800" dirty="0"/>
              <a:t>Economic &amp; Concrete Supports, Family Well-being, and Reducing Risk for Child Welfare Involvement</a:t>
            </a:r>
          </a:p>
        </p:txBody>
      </p:sp>
    </p:spTree>
    <p:extLst>
      <p:ext uri="{BB962C8B-B14F-4D97-AF65-F5344CB8AC3E}">
        <p14:creationId xmlns:p14="http://schemas.microsoft.com/office/powerpoint/2010/main" val="3075730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2AFB4-1351-96C2-C756-7460E7290CDA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38100">
            <a:noFill/>
          </a:ln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CHAPIN HALL TRANSLATES RESEARCH INTO POLICY AND PRACTICE CHANGE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737CB8F-2842-7230-5956-16DC582B9AAC}"/>
              </a:ext>
            </a:extLst>
          </p:cNvPr>
          <p:cNvGrpSpPr/>
          <p:nvPr/>
        </p:nvGrpSpPr>
        <p:grpSpPr>
          <a:xfrm>
            <a:off x="6108032" y="1492469"/>
            <a:ext cx="6617798" cy="4371468"/>
            <a:chOff x="5796262" y="2280721"/>
            <a:chExt cx="7164568" cy="4891196"/>
          </a:xfrm>
        </p:grpSpPr>
        <p:graphicFrame>
          <p:nvGraphicFramePr>
            <p:cNvPr id="6" name="Diagram 5">
              <a:extLst>
                <a:ext uri="{FF2B5EF4-FFF2-40B4-BE49-F238E27FC236}">
                  <a16:creationId xmlns:a16="http://schemas.microsoft.com/office/drawing/2014/main" id="{4D16CDAB-FF8B-1608-F72C-1F39E01CA80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327497538"/>
                </p:ext>
              </p:extLst>
            </p:nvPr>
          </p:nvGraphicFramePr>
          <p:xfrm>
            <a:off x="5796262" y="2280721"/>
            <a:ext cx="7164568" cy="489119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8CA7553-9060-A395-817B-7A7C9194B7C3}"/>
                </a:ext>
              </a:extLst>
            </p:cNvPr>
            <p:cNvSpPr txBox="1"/>
            <p:nvPr/>
          </p:nvSpPr>
          <p:spPr>
            <a:xfrm>
              <a:off x="8324884" y="3941489"/>
              <a:ext cx="2107323" cy="14679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accent1"/>
                  </a:solidFill>
                </a:rPr>
                <a:t>How Chapin Hall Makes Change in the Real World</a:t>
              </a:r>
            </a:p>
          </p:txBody>
        </p:sp>
      </p:grpSp>
      <p:pic>
        <p:nvPicPr>
          <p:cNvPr id="8" name="Picture 7" descr="A map of the united states&#10;&#10;Description automatically generated">
            <a:extLst>
              <a:ext uri="{FF2B5EF4-FFF2-40B4-BE49-F238E27FC236}">
                <a16:creationId xmlns:a16="http://schemas.microsoft.com/office/drawing/2014/main" id="{667CDA10-8AAA-4C26-AC71-FFBEE7DE2E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764" y="1744431"/>
            <a:ext cx="6558455" cy="4034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090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1D87BC2-0E64-7B8D-F16D-8E15D2648C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5"/>
          <a:stretch/>
        </p:blipFill>
        <p:spPr>
          <a:xfrm>
            <a:off x="4432964" y="168266"/>
            <a:ext cx="7296410" cy="652146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52CDCB5-35C5-7F23-74CE-0EC2457D665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48590" y="2204340"/>
            <a:ext cx="5553915" cy="1887441"/>
          </a:xfrm>
        </p:spPr>
        <p:txBody>
          <a:bodyPr>
            <a:noAutofit/>
          </a:bodyPr>
          <a:lstStyle/>
          <a:p>
            <a:r>
              <a:rPr lang="en-US" sz="3200"/>
              <a:t>Evidence-based </a:t>
            </a:r>
            <a:br>
              <a:rPr lang="en-US" sz="3200"/>
            </a:br>
            <a:r>
              <a:rPr lang="en-US" sz="3200"/>
              <a:t>Policy-Making to Build </a:t>
            </a:r>
            <a:br>
              <a:rPr lang="en-US" sz="3200"/>
            </a:br>
            <a:r>
              <a:rPr lang="en-US" sz="3200"/>
              <a:t>a Well-Being System: Making it </a:t>
            </a:r>
            <a:r>
              <a:rPr lang="en-US" sz="3200" b="1">
                <a:solidFill>
                  <a:srgbClr val="800000"/>
                </a:solidFill>
              </a:rPr>
              <a:t>ACTIONABLE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DDEC6-4FB5-0E3C-62CC-ECF6245440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984375"/>
            <a:ext cx="10294938" cy="43354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E14048-1045-8989-7607-184D2B858495}"/>
              </a:ext>
            </a:extLst>
          </p:cNvPr>
          <p:cNvSpPr txBox="1"/>
          <p:nvPr/>
        </p:nvSpPr>
        <p:spPr>
          <a:xfrm>
            <a:off x="6934276" y="5561472"/>
            <a:ext cx="2524596" cy="1123712"/>
          </a:xfrm>
          <a:prstGeom prst="roundRect">
            <a:avLst/>
          </a:prstGeom>
          <a:solidFill>
            <a:schemeClr val="accent5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/>
                <a:ea typeface="+mn-ea"/>
                <a:cs typeface="+mn-cs"/>
              </a:rPr>
              <a:t>States take a holistic well-being approach to policy making focused on preventing child welfare involvement &amp; high human and fiscal costs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4B02F7-62DB-7810-1EE3-652A25DC73B3}"/>
              </a:ext>
            </a:extLst>
          </p:cNvPr>
          <p:cNvSpPr txBox="1"/>
          <p:nvPr/>
        </p:nvSpPr>
        <p:spPr>
          <a:xfrm>
            <a:off x="6934276" y="0"/>
            <a:ext cx="2446840" cy="919401"/>
          </a:xfrm>
          <a:prstGeom prst="roundRect">
            <a:avLst/>
          </a:prstGeom>
          <a:solidFill>
            <a:schemeClr val="accent5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/>
                <a:ea typeface="+mn-ea"/>
                <a:cs typeface="+mn-cs"/>
              </a:rPr>
              <a:t>Equitable policy, program &amp; service design centering the experiences and leadership of families, youth &amp; communities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C763759-00CA-3F08-3E24-A9382AC6EC69}"/>
              </a:ext>
            </a:extLst>
          </p:cNvPr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57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FD7DFF-943B-FB32-9759-EBE1E9A714BA}"/>
              </a:ext>
            </a:extLst>
          </p:cNvPr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57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04DEEE6-8ACC-41DC-D98D-B13322938C10}"/>
              </a:ext>
            </a:extLst>
          </p:cNvPr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57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6243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4">
            <a:extLst>
              <a:ext uri="{FF2B5EF4-FFF2-40B4-BE49-F238E27FC236}">
                <a16:creationId xmlns:a16="http://schemas.microsoft.com/office/drawing/2014/main" id="{39FF634E-6C1E-364F-B126-E384072F1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3053" y="1258631"/>
            <a:ext cx="6105894" cy="4757681"/>
          </a:xfrm>
        </p:spPr>
        <p:txBody>
          <a:bodyPr>
            <a:noAutofit/>
          </a:bodyPr>
          <a:lstStyle/>
          <a:p>
            <a:pPr algn="l"/>
            <a:br>
              <a:rPr lang="en-US" b="1"/>
            </a:br>
            <a:br>
              <a:rPr lang="en-US" b="1"/>
            </a:br>
            <a:br>
              <a:rPr lang="en-US" b="1"/>
            </a:br>
            <a:br>
              <a:rPr lang="en-US" b="1"/>
            </a:br>
            <a:br>
              <a:rPr lang="en-US" b="1"/>
            </a:br>
            <a:br>
              <a:rPr lang="en-US" b="1"/>
            </a:br>
            <a:br>
              <a:rPr lang="en-US" b="1"/>
            </a:br>
            <a:br>
              <a:rPr lang="en-US" b="1"/>
            </a:br>
            <a:br>
              <a:rPr lang="en-US" b="1"/>
            </a:br>
            <a:br>
              <a:rPr lang="en-US" b="1"/>
            </a:br>
            <a:r>
              <a:rPr lang="en-US" sz="4800"/>
              <a:t>nearly</a:t>
            </a:r>
            <a:r>
              <a:rPr lang="en-US" sz="4800" b="1"/>
              <a:t> </a:t>
            </a:r>
            <a:r>
              <a:rPr lang="en-US" sz="9600" b="1">
                <a:solidFill>
                  <a:srgbClr val="00B0F0"/>
                </a:solidFill>
              </a:rPr>
              <a:t>85% </a:t>
            </a:r>
            <a:br>
              <a:rPr lang="en-US" sz="4800" b="1"/>
            </a:br>
            <a:r>
              <a:rPr lang="en-US" sz="3600"/>
              <a:t>of families investigated by </a:t>
            </a:r>
            <a:br>
              <a:rPr lang="en-US" sz="3600"/>
            </a:br>
            <a:r>
              <a:rPr lang="en-US" sz="3600"/>
              <a:t>child protective services have incomes below 200% of the federal poverty line</a:t>
            </a:r>
            <a:br>
              <a:rPr lang="en-US" sz="3600"/>
            </a:br>
            <a:br>
              <a:rPr lang="en-US" sz="3600"/>
            </a:br>
            <a:r>
              <a:rPr lang="en-US" sz="2800" i="1">
                <a:ea typeface="+mj-lt"/>
                <a:cs typeface="+mj-lt"/>
              </a:rPr>
              <a:t>($49,720 for a family of 3 in 2023)</a:t>
            </a:r>
            <a:r>
              <a:rPr lang="en-US" sz="2800">
                <a:ea typeface="+mj-lt"/>
                <a:cs typeface="+mj-lt"/>
              </a:rPr>
              <a:t> </a:t>
            </a:r>
          </a:p>
          <a:p>
            <a:pPr algn="l"/>
            <a:endParaRPr lang="en-US" sz="36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C2D4B0-D61D-9CEC-0D86-FCC024E2C76D}"/>
              </a:ext>
            </a:extLst>
          </p:cNvPr>
          <p:cNvSpPr txBox="1"/>
          <p:nvPr/>
        </p:nvSpPr>
        <p:spPr>
          <a:xfrm>
            <a:off x="120700" y="6273225"/>
            <a:ext cx="686412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(Dolan, 2011 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- </a:t>
            </a:r>
            <a:r>
              <a:rPr kumimoji="0" lang="en-US" sz="16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National Survey of Child &amp; Adolescent Well-Being II Baseline Report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(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HHS Poverty Guidelines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, 2023)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0477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9446B342-A02B-4941-A37E-DB80E8D39D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764761" y="1135998"/>
            <a:ext cx="4099560" cy="409956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39FF634E-6C1E-364F-B126-E384072F1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4832" y="1139785"/>
            <a:ext cx="6454321" cy="4813524"/>
          </a:xfrm>
        </p:spPr>
        <p:txBody>
          <a:bodyPr>
            <a:noAutofit/>
          </a:bodyPr>
          <a:lstStyle/>
          <a:p>
            <a:pPr algn="l"/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br>
              <a:rPr lang="en-US" b="1" dirty="0"/>
            </a:br>
            <a:r>
              <a:rPr lang="en-US" sz="8800" b="1" dirty="0">
                <a:solidFill>
                  <a:srgbClr val="00B0F0"/>
                </a:solidFill>
              </a:rPr>
              <a:t>60%+ </a:t>
            </a:r>
            <a:br>
              <a:rPr lang="en-US" b="1" dirty="0"/>
            </a:br>
            <a:r>
              <a:rPr lang="en-US" sz="3200" dirty="0"/>
              <a:t>of substantiated CPS responses nationally involve </a:t>
            </a:r>
            <a:r>
              <a:rPr lang="en-US" sz="3200" b="1" dirty="0">
                <a:solidFill>
                  <a:srgbClr val="00B0F0"/>
                </a:solidFill>
              </a:rPr>
              <a:t>neglect only </a:t>
            </a:r>
            <a:br>
              <a:rPr lang="en-US" sz="3200" dirty="0"/>
            </a:br>
            <a:br>
              <a:rPr lang="en-US" sz="3200" dirty="0"/>
            </a:br>
            <a:r>
              <a:rPr lang="en-US" sz="3200" dirty="0"/>
              <a:t>…and provision of </a:t>
            </a:r>
            <a:br>
              <a:rPr lang="en-US" sz="3200" dirty="0"/>
            </a:br>
            <a:r>
              <a:rPr lang="en-US" sz="3200" dirty="0"/>
              <a:t>economic &amp; concrete supports is associated with decreased risk for </a:t>
            </a:r>
            <a:r>
              <a:rPr lang="en-US" sz="3200" i="1" u="sng" dirty="0">
                <a:solidFill>
                  <a:srgbClr val="FF0000"/>
                </a:solidFill>
              </a:rPr>
              <a:t>both</a:t>
            </a:r>
            <a:r>
              <a:rPr lang="en-US" sz="3200" dirty="0"/>
              <a:t> neglect and physical abuse</a:t>
            </a:r>
            <a:br>
              <a:rPr lang="en-US" sz="2800" dirty="0"/>
            </a:b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C2D4B0-D61D-9CEC-0D86-FCC024E2C76D}"/>
              </a:ext>
            </a:extLst>
          </p:cNvPr>
          <p:cNvSpPr txBox="1"/>
          <p:nvPr/>
        </p:nvSpPr>
        <p:spPr>
          <a:xfrm>
            <a:off x="235310" y="6395528"/>
            <a:ext cx="274320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Child Maltreatment 2019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50282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F7DD4147-0EA5-C071-E847-7A507A5DF7A6}"/>
              </a:ext>
            </a:extLst>
          </p:cNvPr>
          <p:cNvSpPr/>
          <p:nvPr/>
        </p:nvSpPr>
        <p:spPr>
          <a:xfrm>
            <a:off x="1923885" y="2456099"/>
            <a:ext cx="1653370" cy="2232227"/>
          </a:xfrm>
          <a:custGeom>
            <a:avLst/>
            <a:gdLst>
              <a:gd name="connsiteX0" fmla="*/ 1257196 w 1653370"/>
              <a:gd name="connsiteY0" fmla="*/ 2232228 h 2232227"/>
              <a:gd name="connsiteX1" fmla="*/ 186616 w 1653370"/>
              <a:gd name="connsiteY1" fmla="*/ 2232228 h 2232227"/>
              <a:gd name="connsiteX2" fmla="*/ 0 w 1653370"/>
              <a:gd name="connsiteY2" fmla="*/ 2045652 h 2232227"/>
              <a:gd name="connsiteX3" fmla="*/ 0 w 1653370"/>
              <a:gd name="connsiteY3" fmla="*/ 186576 h 2232227"/>
              <a:gd name="connsiteX4" fmla="*/ 186616 w 1653370"/>
              <a:gd name="connsiteY4" fmla="*/ 0 h 2232227"/>
              <a:gd name="connsiteX5" fmla="*/ 1257196 w 1653370"/>
              <a:gd name="connsiteY5" fmla="*/ 0 h 2232227"/>
              <a:gd name="connsiteX6" fmla="*/ 1443772 w 1653370"/>
              <a:gd name="connsiteY6" fmla="*/ 186576 h 2232227"/>
              <a:gd name="connsiteX7" fmla="*/ 1443772 w 1653370"/>
              <a:gd name="connsiteY7" fmla="*/ 459047 h 2232227"/>
              <a:gd name="connsiteX8" fmla="*/ 1640937 w 1653370"/>
              <a:gd name="connsiteY8" fmla="*/ 625584 h 2232227"/>
              <a:gd name="connsiteX9" fmla="*/ 1645001 w 1653370"/>
              <a:gd name="connsiteY9" fmla="*/ 675240 h 2232227"/>
              <a:gd name="connsiteX10" fmla="*/ 1640937 w 1653370"/>
              <a:gd name="connsiteY10" fmla="*/ 679305 h 2232227"/>
              <a:gd name="connsiteX11" fmla="*/ 1443609 w 1653370"/>
              <a:gd name="connsiteY11" fmla="*/ 848245 h 2232227"/>
              <a:gd name="connsiteX12" fmla="*/ 1443609 w 1653370"/>
              <a:gd name="connsiteY12" fmla="*/ 2045652 h 2232227"/>
              <a:gd name="connsiteX13" fmla="*/ 1257196 w 1653370"/>
              <a:gd name="connsiteY13" fmla="*/ 2232228 h 2232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53370" h="2232227">
                <a:moveTo>
                  <a:pt x="1257196" y="2232228"/>
                </a:moveTo>
                <a:lnTo>
                  <a:pt x="186616" y="2232228"/>
                </a:lnTo>
                <a:cubicBezTo>
                  <a:pt x="83566" y="2232228"/>
                  <a:pt x="24" y="2148703"/>
                  <a:pt x="0" y="2045652"/>
                </a:cubicBezTo>
                <a:lnTo>
                  <a:pt x="0" y="186576"/>
                </a:lnTo>
                <a:cubicBezTo>
                  <a:pt x="24" y="83525"/>
                  <a:pt x="83566" y="0"/>
                  <a:pt x="186616" y="0"/>
                </a:cubicBezTo>
                <a:lnTo>
                  <a:pt x="1257196" y="0"/>
                </a:lnTo>
                <a:cubicBezTo>
                  <a:pt x="1360238" y="0"/>
                  <a:pt x="1443772" y="83533"/>
                  <a:pt x="1443772" y="186576"/>
                </a:cubicBezTo>
                <a:lnTo>
                  <a:pt x="1443772" y="459047"/>
                </a:lnTo>
                <a:lnTo>
                  <a:pt x="1640937" y="625584"/>
                </a:lnTo>
                <a:cubicBezTo>
                  <a:pt x="1655770" y="638173"/>
                  <a:pt x="1657591" y="660407"/>
                  <a:pt x="1645001" y="675240"/>
                </a:cubicBezTo>
                <a:cubicBezTo>
                  <a:pt x="1643759" y="676702"/>
                  <a:pt x="1642399" y="678062"/>
                  <a:pt x="1640937" y="679305"/>
                </a:cubicBezTo>
                <a:lnTo>
                  <a:pt x="1443609" y="848245"/>
                </a:lnTo>
                <a:lnTo>
                  <a:pt x="1443609" y="2045652"/>
                </a:lnTo>
                <a:cubicBezTo>
                  <a:pt x="1443609" y="2148633"/>
                  <a:pt x="1360177" y="2232138"/>
                  <a:pt x="1257196" y="2232228"/>
                </a:cubicBezTo>
                <a:close/>
              </a:path>
            </a:pathLst>
          </a:custGeom>
          <a:solidFill>
            <a:srgbClr val="1B1C1C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54428B25-8EA9-9A18-D2D8-63703D1F9899}"/>
              </a:ext>
            </a:extLst>
          </p:cNvPr>
          <p:cNvSpPr/>
          <p:nvPr/>
        </p:nvSpPr>
        <p:spPr>
          <a:xfrm>
            <a:off x="9545173" y="1648517"/>
            <a:ext cx="2580838" cy="3828358"/>
          </a:xfrm>
          <a:prstGeom prst="roundRect">
            <a:avLst/>
          </a:prstGeom>
          <a:solidFill>
            <a:srgbClr val="8B0021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3B41B040-9638-420E-28AB-E59C0C5F68A4}"/>
              </a:ext>
            </a:extLst>
          </p:cNvPr>
          <p:cNvSpPr/>
          <p:nvPr/>
        </p:nvSpPr>
        <p:spPr>
          <a:xfrm>
            <a:off x="10462263" y="1730827"/>
            <a:ext cx="631601" cy="583057"/>
          </a:xfrm>
          <a:custGeom>
            <a:avLst/>
            <a:gdLst>
              <a:gd name="connsiteX0" fmla="*/ 846900 w 846900"/>
              <a:gd name="connsiteY0" fmla="*/ 423450 h 846900"/>
              <a:gd name="connsiteX1" fmla="*/ 423450 w 846900"/>
              <a:gd name="connsiteY1" fmla="*/ 846901 h 846900"/>
              <a:gd name="connsiteX2" fmla="*/ 0 w 846900"/>
              <a:gd name="connsiteY2" fmla="*/ 423450 h 846900"/>
              <a:gd name="connsiteX3" fmla="*/ 423450 w 846900"/>
              <a:gd name="connsiteY3" fmla="*/ 0 h 846900"/>
              <a:gd name="connsiteX4" fmla="*/ 846900 w 846900"/>
              <a:gd name="connsiteY4" fmla="*/ 423450 h 84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6900" h="846900">
                <a:moveTo>
                  <a:pt x="846900" y="423450"/>
                </a:moveTo>
                <a:cubicBezTo>
                  <a:pt x="846900" y="657316"/>
                  <a:pt x="657315" y="846901"/>
                  <a:pt x="423450" y="846901"/>
                </a:cubicBezTo>
                <a:cubicBezTo>
                  <a:pt x="189585" y="846901"/>
                  <a:pt x="0" y="657316"/>
                  <a:pt x="0" y="423450"/>
                </a:cubicBezTo>
                <a:cubicBezTo>
                  <a:pt x="0" y="189585"/>
                  <a:pt x="189586" y="0"/>
                  <a:pt x="423450" y="0"/>
                </a:cubicBezTo>
                <a:cubicBezTo>
                  <a:pt x="657316" y="0"/>
                  <a:pt x="846900" y="189585"/>
                  <a:pt x="846900" y="423450"/>
                </a:cubicBezTo>
                <a:close/>
              </a:path>
            </a:pathLst>
          </a:custGeom>
          <a:solidFill>
            <a:srgbClr val="FFFFFF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E264199D-0FE0-914F-FA28-1A7E507C322F}"/>
              </a:ext>
            </a:extLst>
          </p:cNvPr>
          <p:cNvSpPr/>
          <p:nvPr/>
        </p:nvSpPr>
        <p:spPr>
          <a:xfrm>
            <a:off x="1925270" y="2455203"/>
            <a:ext cx="1653310" cy="2232390"/>
          </a:xfrm>
          <a:custGeom>
            <a:avLst/>
            <a:gdLst>
              <a:gd name="connsiteX0" fmla="*/ 1257196 w 1653310"/>
              <a:gd name="connsiteY0" fmla="*/ 2232391 h 2232390"/>
              <a:gd name="connsiteX1" fmla="*/ 186616 w 1653310"/>
              <a:gd name="connsiteY1" fmla="*/ 2232391 h 2232390"/>
              <a:gd name="connsiteX2" fmla="*/ 0 w 1653310"/>
              <a:gd name="connsiteY2" fmla="*/ 2045856 h 2232390"/>
              <a:gd name="connsiteX3" fmla="*/ 0 w 1653310"/>
              <a:gd name="connsiteY3" fmla="*/ 2045774 h 2232390"/>
              <a:gd name="connsiteX4" fmla="*/ 0 w 1653310"/>
              <a:gd name="connsiteY4" fmla="*/ 186616 h 2232390"/>
              <a:gd name="connsiteX5" fmla="*/ 186535 w 1653310"/>
              <a:gd name="connsiteY5" fmla="*/ 0 h 2232390"/>
              <a:gd name="connsiteX6" fmla="*/ 186616 w 1653310"/>
              <a:gd name="connsiteY6" fmla="*/ 0 h 2232390"/>
              <a:gd name="connsiteX7" fmla="*/ 1257196 w 1653310"/>
              <a:gd name="connsiteY7" fmla="*/ 0 h 2232390"/>
              <a:gd name="connsiteX8" fmla="*/ 1443772 w 1653310"/>
              <a:gd name="connsiteY8" fmla="*/ 186576 h 2232390"/>
              <a:gd name="connsiteX9" fmla="*/ 1443772 w 1653310"/>
              <a:gd name="connsiteY9" fmla="*/ 186616 h 2232390"/>
              <a:gd name="connsiteX10" fmla="*/ 1443772 w 1653310"/>
              <a:gd name="connsiteY10" fmla="*/ 459047 h 2232390"/>
              <a:gd name="connsiteX11" fmla="*/ 1640896 w 1653310"/>
              <a:gd name="connsiteY11" fmla="*/ 625584 h 2232390"/>
              <a:gd name="connsiteX12" fmla="*/ 1644879 w 1653310"/>
              <a:gd name="connsiteY12" fmla="*/ 675362 h 2232390"/>
              <a:gd name="connsiteX13" fmla="*/ 1640896 w 1653310"/>
              <a:gd name="connsiteY13" fmla="*/ 679345 h 2232390"/>
              <a:gd name="connsiteX14" fmla="*/ 1443772 w 1653310"/>
              <a:gd name="connsiteY14" fmla="*/ 848367 h 2232390"/>
              <a:gd name="connsiteX15" fmla="*/ 1443772 w 1653310"/>
              <a:gd name="connsiteY15" fmla="*/ 2045774 h 2232390"/>
              <a:gd name="connsiteX16" fmla="*/ 1257237 w 1653310"/>
              <a:gd name="connsiteY16" fmla="*/ 2232391 h 2232390"/>
              <a:gd name="connsiteX17" fmla="*/ 1257196 w 1653310"/>
              <a:gd name="connsiteY17" fmla="*/ 2232391 h 2232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653310" h="2232390">
                <a:moveTo>
                  <a:pt x="1257196" y="2232391"/>
                </a:moveTo>
                <a:lnTo>
                  <a:pt x="186616" y="2232391"/>
                </a:lnTo>
                <a:cubicBezTo>
                  <a:pt x="83574" y="2232415"/>
                  <a:pt x="24" y="2148898"/>
                  <a:pt x="0" y="2045856"/>
                </a:cubicBezTo>
                <a:cubicBezTo>
                  <a:pt x="0" y="2045827"/>
                  <a:pt x="0" y="2045803"/>
                  <a:pt x="0" y="2045774"/>
                </a:cubicBezTo>
                <a:lnTo>
                  <a:pt x="0" y="186616"/>
                </a:lnTo>
                <a:cubicBezTo>
                  <a:pt x="-24" y="83574"/>
                  <a:pt x="83493" y="24"/>
                  <a:pt x="186535" y="0"/>
                </a:cubicBezTo>
                <a:cubicBezTo>
                  <a:pt x="186563" y="0"/>
                  <a:pt x="186588" y="0"/>
                  <a:pt x="186616" y="0"/>
                </a:cubicBezTo>
                <a:lnTo>
                  <a:pt x="1257196" y="0"/>
                </a:lnTo>
                <a:cubicBezTo>
                  <a:pt x="1360238" y="0"/>
                  <a:pt x="1443772" y="83533"/>
                  <a:pt x="1443772" y="186576"/>
                </a:cubicBezTo>
                <a:cubicBezTo>
                  <a:pt x="1443772" y="186588"/>
                  <a:pt x="1443772" y="186604"/>
                  <a:pt x="1443772" y="186616"/>
                </a:cubicBezTo>
                <a:lnTo>
                  <a:pt x="1443772" y="459047"/>
                </a:lnTo>
                <a:lnTo>
                  <a:pt x="1640896" y="625584"/>
                </a:lnTo>
                <a:cubicBezTo>
                  <a:pt x="1655741" y="638230"/>
                  <a:pt x="1657525" y="660517"/>
                  <a:pt x="1644879" y="675362"/>
                </a:cubicBezTo>
                <a:cubicBezTo>
                  <a:pt x="1643657" y="676796"/>
                  <a:pt x="1642326" y="678128"/>
                  <a:pt x="1640896" y="679345"/>
                </a:cubicBezTo>
                <a:lnTo>
                  <a:pt x="1443772" y="848367"/>
                </a:lnTo>
                <a:lnTo>
                  <a:pt x="1443772" y="2045774"/>
                </a:lnTo>
                <a:cubicBezTo>
                  <a:pt x="1443796" y="2148817"/>
                  <a:pt x="1360279" y="2232366"/>
                  <a:pt x="1257237" y="2232391"/>
                </a:cubicBezTo>
                <a:cubicBezTo>
                  <a:pt x="1257225" y="2232391"/>
                  <a:pt x="1257208" y="2232391"/>
                  <a:pt x="1257196" y="2232391"/>
                </a:cubicBezTo>
                <a:close/>
              </a:path>
            </a:pathLst>
          </a:custGeom>
          <a:solidFill>
            <a:srgbClr val="213368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B0EFA6A5-276D-87AD-1F93-580E5C74FF95}"/>
              </a:ext>
            </a:extLst>
          </p:cNvPr>
          <p:cNvSpPr/>
          <p:nvPr/>
        </p:nvSpPr>
        <p:spPr>
          <a:xfrm>
            <a:off x="2332144" y="2605367"/>
            <a:ext cx="626398" cy="626398"/>
          </a:xfrm>
          <a:custGeom>
            <a:avLst/>
            <a:gdLst>
              <a:gd name="connsiteX0" fmla="*/ 626399 w 626398"/>
              <a:gd name="connsiteY0" fmla="*/ 313199 h 626398"/>
              <a:gd name="connsiteX1" fmla="*/ 313199 w 626398"/>
              <a:gd name="connsiteY1" fmla="*/ 626399 h 626398"/>
              <a:gd name="connsiteX2" fmla="*/ 0 w 626398"/>
              <a:gd name="connsiteY2" fmla="*/ 313199 h 626398"/>
              <a:gd name="connsiteX3" fmla="*/ 313199 w 626398"/>
              <a:gd name="connsiteY3" fmla="*/ 0 h 626398"/>
              <a:gd name="connsiteX4" fmla="*/ 626399 w 626398"/>
              <a:gd name="connsiteY4" fmla="*/ 313199 h 626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6398" h="626398">
                <a:moveTo>
                  <a:pt x="626399" y="313199"/>
                </a:moveTo>
                <a:cubicBezTo>
                  <a:pt x="626399" y="486175"/>
                  <a:pt x="486175" y="626399"/>
                  <a:pt x="313199" y="626399"/>
                </a:cubicBezTo>
                <a:cubicBezTo>
                  <a:pt x="140224" y="626399"/>
                  <a:pt x="0" y="486175"/>
                  <a:pt x="0" y="313199"/>
                </a:cubicBezTo>
                <a:cubicBezTo>
                  <a:pt x="0" y="140224"/>
                  <a:pt x="140224" y="0"/>
                  <a:pt x="313199" y="0"/>
                </a:cubicBezTo>
                <a:cubicBezTo>
                  <a:pt x="486175" y="0"/>
                  <a:pt x="626399" y="140224"/>
                  <a:pt x="626399" y="313199"/>
                </a:cubicBezTo>
                <a:close/>
              </a:path>
            </a:pathLst>
          </a:custGeom>
          <a:solidFill>
            <a:srgbClr val="FFFFFF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F696BBD6-4408-6F5D-F1DF-99610AD341CC}"/>
              </a:ext>
            </a:extLst>
          </p:cNvPr>
          <p:cNvSpPr/>
          <p:nvPr/>
        </p:nvSpPr>
        <p:spPr>
          <a:xfrm>
            <a:off x="7989974" y="3062419"/>
            <a:ext cx="626398" cy="626398"/>
          </a:xfrm>
          <a:custGeom>
            <a:avLst/>
            <a:gdLst>
              <a:gd name="connsiteX0" fmla="*/ 626399 w 626398"/>
              <a:gd name="connsiteY0" fmla="*/ 313199 h 626398"/>
              <a:gd name="connsiteX1" fmla="*/ 313199 w 626398"/>
              <a:gd name="connsiteY1" fmla="*/ 626399 h 626398"/>
              <a:gd name="connsiteX2" fmla="*/ 0 w 626398"/>
              <a:gd name="connsiteY2" fmla="*/ 313199 h 626398"/>
              <a:gd name="connsiteX3" fmla="*/ 313199 w 626398"/>
              <a:gd name="connsiteY3" fmla="*/ 0 h 626398"/>
              <a:gd name="connsiteX4" fmla="*/ 626399 w 626398"/>
              <a:gd name="connsiteY4" fmla="*/ 313199 h 626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6398" h="626398">
                <a:moveTo>
                  <a:pt x="626399" y="313199"/>
                </a:moveTo>
                <a:cubicBezTo>
                  <a:pt x="626399" y="486175"/>
                  <a:pt x="486174" y="626399"/>
                  <a:pt x="313199" y="626399"/>
                </a:cubicBezTo>
                <a:cubicBezTo>
                  <a:pt x="140224" y="626399"/>
                  <a:pt x="0" y="486175"/>
                  <a:pt x="0" y="313199"/>
                </a:cubicBezTo>
                <a:cubicBezTo>
                  <a:pt x="0" y="140224"/>
                  <a:pt x="140224" y="0"/>
                  <a:pt x="313199" y="0"/>
                </a:cubicBezTo>
                <a:cubicBezTo>
                  <a:pt x="486174" y="0"/>
                  <a:pt x="626399" y="140224"/>
                  <a:pt x="626399" y="313199"/>
                </a:cubicBezTo>
                <a:close/>
              </a:path>
            </a:pathLst>
          </a:custGeom>
          <a:solidFill>
            <a:srgbClr val="FFFFFF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67E7A94D-0254-BF42-F898-BEBF28D6700E}"/>
              </a:ext>
            </a:extLst>
          </p:cNvPr>
          <p:cNvSpPr/>
          <p:nvPr/>
        </p:nvSpPr>
        <p:spPr>
          <a:xfrm>
            <a:off x="7405884" y="2219093"/>
            <a:ext cx="1523116" cy="3067282"/>
          </a:xfrm>
          <a:prstGeom prst="roundRect">
            <a:avLst/>
          </a:prstGeom>
          <a:solidFill>
            <a:srgbClr val="1C9AD6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9EA93B72-AD55-6EEF-731D-5322342E1364}"/>
              </a:ext>
            </a:extLst>
          </p:cNvPr>
          <p:cNvSpPr/>
          <p:nvPr/>
        </p:nvSpPr>
        <p:spPr>
          <a:xfrm>
            <a:off x="7810628" y="2420703"/>
            <a:ext cx="626398" cy="626398"/>
          </a:xfrm>
          <a:custGeom>
            <a:avLst/>
            <a:gdLst>
              <a:gd name="connsiteX0" fmla="*/ 626399 w 626398"/>
              <a:gd name="connsiteY0" fmla="*/ 313199 h 626398"/>
              <a:gd name="connsiteX1" fmla="*/ 313199 w 626398"/>
              <a:gd name="connsiteY1" fmla="*/ 626399 h 626398"/>
              <a:gd name="connsiteX2" fmla="*/ 0 w 626398"/>
              <a:gd name="connsiteY2" fmla="*/ 313199 h 626398"/>
              <a:gd name="connsiteX3" fmla="*/ 313199 w 626398"/>
              <a:gd name="connsiteY3" fmla="*/ 0 h 626398"/>
              <a:gd name="connsiteX4" fmla="*/ 626399 w 626398"/>
              <a:gd name="connsiteY4" fmla="*/ 313199 h 626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6398" h="626398">
                <a:moveTo>
                  <a:pt x="626399" y="313199"/>
                </a:moveTo>
                <a:cubicBezTo>
                  <a:pt x="626399" y="486175"/>
                  <a:pt x="486174" y="626399"/>
                  <a:pt x="313199" y="626399"/>
                </a:cubicBezTo>
                <a:cubicBezTo>
                  <a:pt x="140224" y="626399"/>
                  <a:pt x="0" y="486175"/>
                  <a:pt x="0" y="313199"/>
                </a:cubicBezTo>
                <a:cubicBezTo>
                  <a:pt x="0" y="140224"/>
                  <a:pt x="140224" y="0"/>
                  <a:pt x="313199" y="0"/>
                </a:cubicBezTo>
                <a:cubicBezTo>
                  <a:pt x="486174" y="0"/>
                  <a:pt x="626399" y="140224"/>
                  <a:pt x="626399" y="313199"/>
                </a:cubicBezTo>
                <a:close/>
              </a:path>
            </a:pathLst>
          </a:custGeom>
          <a:solidFill>
            <a:srgbClr val="FFFFFF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950FB20B-9967-51E4-9221-E8FD0E2AC4AB}"/>
              </a:ext>
            </a:extLst>
          </p:cNvPr>
          <p:cNvSpPr/>
          <p:nvPr/>
        </p:nvSpPr>
        <p:spPr>
          <a:xfrm>
            <a:off x="221815" y="2456425"/>
            <a:ext cx="1653332" cy="2232512"/>
          </a:xfrm>
          <a:custGeom>
            <a:avLst/>
            <a:gdLst>
              <a:gd name="connsiteX0" fmla="*/ 1257156 w 1653332"/>
              <a:gd name="connsiteY0" fmla="*/ 2232513 h 2232512"/>
              <a:gd name="connsiteX1" fmla="*/ 186576 w 1653332"/>
              <a:gd name="connsiteY1" fmla="*/ 2232513 h 2232512"/>
              <a:gd name="connsiteX2" fmla="*/ 0 w 1653332"/>
              <a:gd name="connsiteY2" fmla="*/ 2045937 h 2232512"/>
              <a:gd name="connsiteX3" fmla="*/ 0 w 1653332"/>
              <a:gd name="connsiteY3" fmla="*/ 2045897 h 2232512"/>
              <a:gd name="connsiteX4" fmla="*/ 0 w 1653332"/>
              <a:gd name="connsiteY4" fmla="*/ 186698 h 2232512"/>
              <a:gd name="connsiteX5" fmla="*/ 186453 w 1653332"/>
              <a:gd name="connsiteY5" fmla="*/ 0 h 2232512"/>
              <a:gd name="connsiteX6" fmla="*/ 186576 w 1653332"/>
              <a:gd name="connsiteY6" fmla="*/ 0 h 2232512"/>
              <a:gd name="connsiteX7" fmla="*/ 1257156 w 1653332"/>
              <a:gd name="connsiteY7" fmla="*/ 0 h 2232512"/>
              <a:gd name="connsiteX8" fmla="*/ 1443772 w 1653332"/>
              <a:gd name="connsiteY8" fmla="*/ 186576 h 2232512"/>
              <a:gd name="connsiteX9" fmla="*/ 1443772 w 1653332"/>
              <a:gd name="connsiteY9" fmla="*/ 1469105 h 2232512"/>
              <a:gd name="connsiteX10" fmla="*/ 1640896 w 1653332"/>
              <a:gd name="connsiteY10" fmla="*/ 1635642 h 2232512"/>
              <a:gd name="connsiteX11" fmla="*/ 1644940 w 1653332"/>
              <a:gd name="connsiteY11" fmla="*/ 1685359 h 2232512"/>
              <a:gd name="connsiteX12" fmla="*/ 1640896 w 1653332"/>
              <a:gd name="connsiteY12" fmla="*/ 1689403 h 2232512"/>
              <a:gd name="connsiteX13" fmla="*/ 1443772 w 1653332"/>
              <a:gd name="connsiteY13" fmla="*/ 1858425 h 2232512"/>
              <a:gd name="connsiteX14" fmla="*/ 1443772 w 1653332"/>
              <a:gd name="connsiteY14" fmla="*/ 2045774 h 2232512"/>
              <a:gd name="connsiteX15" fmla="*/ 1257278 w 1653332"/>
              <a:gd name="connsiteY15" fmla="*/ 2232513 h 2232512"/>
              <a:gd name="connsiteX16" fmla="*/ 1257156 w 1653332"/>
              <a:gd name="connsiteY16" fmla="*/ 2232513 h 2232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53332" h="2232512">
                <a:moveTo>
                  <a:pt x="1257156" y="2232513"/>
                </a:moveTo>
                <a:lnTo>
                  <a:pt x="186576" y="2232513"/>
                </a:lnTo>
                <a:cubicBezTo>
                  <a:pt x="83533" y="2232513"/>
                  <a:pt x="0" y="2148980"/>
                  <a:pt x="0" y="2045937"/>
                </a:cubicBezTo>
                <a:cubicBezTo>
                  <a:pt x="0" y="2045925"/>
                  <a:pt x="0" y="2045909"/>
                  <a:pt x="0" y="2045897"/>
                </a:cubicBezTo>
                <a:lnTo>
                  <a:pt x="0" y="186698"/>
                </a:lnTo>
                <a:cubicBezTo>
                  <a:pt x="-67" y="83656"/>
                  <a:pt x="83410" y="69"/>
                  <a:pt x="186453" y="0"/>
                </a:cubicBezTo>
                <a:cubicBezTo>
                  <a:pt x="186494" y="0"/>
                  <a:pt x="186535" y="0"/>
                  <a:pt x="186576" y="0"/>
                </a:cubicBezTo>
                <a:lnTo>
                  <a:pt x="1257156" y="0"/>
                </a:lnTo>
                <a:cubicBezTo>
                  <a:pt x="1360206" y="0"/>
                  <a:pt x="1443747" y="83525"/>
                  <a:pt x="1443772" y="186576"/>
                </a:cubicBezTo>
                <a:lnTo>
                  <a:pt x="1443772" y="1469105"/>
                </a:lnTo>
                <a:lnTo>
                  <a:pt x="1640896" y="1635642"/>
                </a:lnTo>
                <a:cubicBezTo>
                  <a:pt x="1655741" y="1648251"/>
                  <a:pt x="1657554" y="1670513"/>
                  <a:pt x="1644940" y="1685359"/>
                </a:cubicBezTo>
                <a:cubicBezTo>
                  <a:pt x="1643706" y="1686813"/>
                  <a:pt x="1642350" y="1688165"/>
                  <a:pt x="1640896" y="1689403"/>
                </a:cubicBezTo>
                <a:lnTo>
                  <a:pt x="1443772" y="1858425"/>
                </a:lnTo>
                <a:lnTo>
                  <a:pt x="1443772" y="2045774"/>
                </a:lnTo>
                <a:cubicBezTo>
                  <a:pt x="1443841" y="2148841"/>
                  <a:pt x="1360344" y="2232444"/>
                  <a:pt x="1257278" y="2232513"/>
                </a:cubicBezTo>
                <a:cubicBezTo>
                  <a:pt x="1257237" y="2232513"/>
                  <a:pt x="1257196" y="2232513"/>
                  <a:pt x="1257156" y="2232513"/>
                </a:cubicBezTo>
                <a:close/>
              </a:path>
            </a:pathLst>
          </a:custGeom>
          <a:solidFill>
            <a:srgbClr val="1B1C1C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BA6988CC-A949-D9FD-D59E-F3F9B80270EB}"/>
              </a:ext>
            </a:extLst>
          </p:cNvPr>
          <p:cNvSpPr/>
          <p:nvPr/>
        </p:nvSpPr>
        <p:spPr>
          <a:xfrm>
            <a:off x="223200" y="2455651"/>
            <a:ext cx="1653332" cy="2232390"/>
          </a:xfrm>
          <a:custGeom>
            <a:avLst/>
            <a:gdLst>
              <a:gd name="connsiteX0" fmla="*/ 1257155 w 1653332"/>
              <a:gd name="connsiteY0" fmla="*/ 2232391 h 2232390"/>
              <a:gd name="connsiteX1" fmla="*/ 186576 w 1653332"/>
              <a:gd name="connsiteY1" fmla="*/ 2232391 h 2232390"/>
              <a:gd name="connsiteX2" fmla="*/ 0 w 1653332"/>
              <a:gd name="connsiteY2" fmla="*/ 2045815 h 2232390"/>
              <a:gd name="connsiteX3" fmla="*/ 0 w 1653332"/>
              <a:gd name="connsiteY3" fmla="*/ 186616 h 2232390"/>
              <a:gd name="connsiteX4" fmla="*/ 186576 w 1653332"/>
              <a:gd name="connsiteY4" fmla="*/ 0 h 2232390"/>
              <a:gd name="connsiteX5" fmla="*/ 1257155 w 1653332"/>
              <a:gd name="connsiteY5" fmla="*/ 0 h 2232390"/>
              <a:gd name="connsiteX6" fmla="*/ 1443731 w 1653332"/>
              <a:gd name="connsiteY6" fmla="*/ 186616 h 2232390"/>
              <a:gd name="connsiteX7" fmla="*/ 1443731 w 1653332"/>
              <a:gd name="connsiteY7" fmla="*/ 1469145 h 2232390"/>
              <a:gd name="connsiteX8" fmla="*/ 1640896 w 1653332"/>
              <a:gd name="connsiteY8" fmla="*/ 1635683 h 2232390"/>
              <a:gd name="connsiteX9" fmla="*/ 1644940 w 1653332"/>
              <a:gd name="connsiteY9" fmla="*/ 1685400 h 2232390"/>
              <a:gd name="connsiteX10" fmla="*/ 1640896 w 1653332"/>
              <a:gd name="connsiteY10" fmla="*/ 1689444 h 2232390"/>
              <a:gd name="connsiteX11" fmla="*/ 1443568 w 1653332"/>
              <a:gd name="connsiteY11" fmla="*/ 1858344 h 2232390"/>
              <a:gd name="connsiteX12" fmla="*/ 1443568 w 1653332"/>
              <a:gd name="connsiteY12" fmla="*/ 2045693 h 2232390"/>
              <a:gd name="connsiteX13" fmla="*/ 1257155 w 1653332"/>
              <a:gd name="connsiteY13" fmla="*/ 2232391 h 2232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53332" h="2232390">
                <a:moveTo>
                  <a:pt x="1257155" y="2232391"/>
                </a:moveTo>
                <a:lnTo>
                  <a:pt x="186576" y="2232391"/>
                </a:lnTo>
                <a:cubicBezTo>
                  <a:pt x="83533" y="2232391"/>
                  <a:pt x="0" y="2148857"/>
                  <a:pt x="0" y="2045815"/>
                </a:cubicBezTo>
                <a:lnTo>
                  <a:pt x="0" y="186616"/>
                </a:lnTo>
                <a:cubicBezTo>
                  <a:pt x="0" y="83566"/>
                  <a:pt x="83526" y="24"/>
                  <a:pt x="186576" y="0"/>
                </a:cubicBezTo>
                <a:lnTo>
                  <a:pt x="1257155" y="0"/>
                </a:lnTo>
                <a:cubicBezTo>
                  <a:pt x="1360206" y="24"/>
                  <a:pt x="1443731" y="83566"/>
                  <a:pt x="1443731" y="186616"/>
                </a:cubicBezTo>
                <a:lnTo>
                  <a:pt x="1443731" y="1469145"/>
                </a:lnTo>
                <a:lnTo>
                  <a:pt x="1640896" y="1635683"/>
                </a:lnTo>
                <a:cubicBezTo>
                  <a:pt x="1655741" y="1648292"/>
                  <a:pt x="1657554" y="1670554"/>
                  <a:pt x="1644940" y="1685400"/>
                </a:cubicBezTo>
                <a:cubicBezTo>
                  <a:pt x="1643706" y="1686854"/>
                  <a:pt x="1642350" y="1688206"/>
                  <a:pt x="1640896" y="1689444"/>
                </a:cubicBezTo>
                <a:lnTo>
                  <a:pt x="1443568" y="1858344"/>
                </a:lnTo>
                <a:lnTo>
                  <a:pt x="1443568" y="2045693"/>
                </a:lnTo>
                <a:cubicBezTo>
                  <a:pt x="1443637" y="2148719"/>
                  <a:pt x="1360181" y="2232301"/>
                  <a:pt x="1257155" y="2232391"/>
                </a:cubicBezTo>
                <a:close/>
              </a:path>
            </a:pathLst>
          </a:custGeom>
          <a:solidFill>
            <a:srgbClr val="213368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3D99D880-0372-B278-74A6-F7DA2C8BFB58}"/>
              </a:ext>
            </a:extLst>
          </p:cNvPr>
          <p:cNvSpPr/>
          <p:nvPr/>
        </p:nvSpPr>
        <p:spPr>
          <a:xfrm>
            <a:off x="615453" y="2612821"/>
            <a:ext cx="626398" cy="626398"/>
          </a:xfrm>
          <a:custGeom>
            <a:avLst/>
            <a:gdLst>
              <a:gd name="connsiteX0" fmla="*/ 626399 w 626398"/>
              <a:gd name="connsiteY0" fmla="*/ 313199 h 626398"/>
              <a:gd name="connsiteX1" fmla="*/ 313199 w 626398"/>
              <a:gd name="connsiteY1" fmla="*/ 626399 h 626398"/>
              <a:gd name="connsiteX2" fmla="*/ 0 w 626398"/>
              <a:gd name="connsiteY2" fmla="*/ 313199 h 626398"/>
              <a:gd name="connsiteX3" fmla="*/ 313199 w 626398"/>
              <a:gd name="connsiteY3" fmla="*/ 0 h 626398"/>
              <a:gd name="connsiteX4" fmla="*/ 626399 w 626398"/>
              <a:gd name="connsiteY4" fmla="*/ 313199 h 626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6398" h="626398">
                <a:moveTo>
                  <a:pt x="626399" y="313199"/>
                </a:moveTo>
                <a:cubicBezTo>
                  <a:pt x="626399" y="486175"/>
                  <a:pt x="486175" y="626399"/>
                  <a:pt x="313199" y="626399"/>
                </a:cubicBezTo>
                <a:cubicBezTo>
                  <a:pt x="140224" y="626399"/>
                  <a:pt x="0" y="486175"/>
                  <a:pt x="0" y="313199"/>
                </a:cubicBezTo>
                <a:cubicBezTo>
                  <a:pt x="0" y="140224"/>
                  <a:pt x="140224" y="0"/>
                  <a:pt x="313199" y="0"/>
                </a:cubicBezTo>
                <a:cubicBezTo>
                  <a:pt x="486175" y="0"/>
                  <a:pt x="626399" y="140224"/>
                  <a:pt x="626399" y="313199"/>
                </a:cubicBezTo>
                <a:close/>
              </a:path>
            </a:pathLst>
          </a:custGeom>
          <a:solidFill>
            <a:srgbClr val="FFFFFF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8CE2C99-5CE9-20ED-FD8B-1EAE9E0BDA7C}"/>
              </a:ext>
            </a:extLst>
          </p:cNvPr>
          <p:cNvSpPr/>
          <p:nvPr/>
        </p:nvSpPr>
        <p:spPr>
          <a:xfrm>
            <a:off x="5359670" y="2473490"/>
            <a:ext cx="1653330" cy="2232349"/>
          </a:xfrm>
          <a:custGeom>
            <a:avLst/>
            <a:gdLst>
              <a:gd name="connsiteX0" fmla="*/ 1257156 w 1653330"/>
              <a:gd name="connsiteY0" fmla="*/ 2232350 h 2232349"/>
              <a:gd name="connsiteX1" fmla="*/ 186576 w 1653330"/>
              <a:gd name="connsiteY1" fmla="*/ 2232350 h 2232349"/>
              <a:gd name="connsiteX2" fmla="*/ 0 w 1653330"/>
              <a:gd name="connsiteY2" fmla="*/ 2045734 h 2232349"/>
              <a:gd name="connsiteX3" fmla="*/ 0 w 1653330"/>
              <a:gd name="connsiteY3" fmla="*/ 186576 h 2232349"/>
              <a:gd name="connsiteX4" fmla="*/ 186576 w 1653330"/>
              <a:gd name="connsiteY4" fmla="*/ 0 h 2232349"/>
              <a:gd name="connsiteX5" fmla="*/ 1257156 w 1653330"/>
              <a:gd name="connsiteY5" fmla="*/ 0 h 2232349"/>
              <a:gd name="connsiteX6" fmla="*/ 1443772 w 1653330"/>
              <a:gd name="connsiteY6" fmla="*/ 186576 h 2232349"/>
              <a:gd name="connsiteX7" fmla="*/ 1443772 w 1653330"/>
              <a:gd name="connsiteY7" fmla="*/ 459047 h 2232349"/>
              <a:gd name="connsiteX8" fmla="*/ 1640896 w 1653330"/>
              <a:gd name="connsiteY8" fmla="*/ 625584 h 2232349"/>
              <a:gd name="connsiteX9" fmla="*/ 1644969 w 1653330"/>
              <a:gd name="connsiteY9" fmla="*/ 675240 h 2232349"/>
              <a:gd name="connsiteX10" fmla="*/ 1640896 w 1653330"/>
              <a:gd name="connsiteY10" fmla="*/ 679305 h 2232349"/>
              <a:gd name="connsiteX11" fmla="*/ 1443609 w 1653330"/>
              <a:gd name="connsiteY11" fmla="*/ 848245 h 2232349"/>
              <a:gd name="connsiteX12" fmla="*/ 1443609 w 1653330"/>
              <a:gd name="connsiteY12" fmla="*/ 2045652 h 2232349"/>
              <a:gd name="connsiteX13" fmla="*/ 1257156 w 1653330"/>
              <a:gd name="connsiteY13" fmla="*/ 2232350 h 2232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53330" h="2232349">
                <a:moveTo>
                  <a:pt x="1257156" y="2232350"/>
                </a:moveTo>
                <a:lnTo>
                  <a:pt x="186576" y="2232350"/>
                </a:lnTo>
                <a:cubicBezTo>
                  <a:pt x="83533" y="2232326"/>
                  <a:pt x="0" y="2148784"/>
                  <a:pt x="0" y="2045734"/>
                </a:cubicBezTo>
                <a:lnTo>
                  <a:pt x="0" y="186576"/>
                </a:lnTo>
                <a:cubicBezTo>
                  <a:pt x="0" y="83533"/>
                  <a:pt x="83533" y="0"/>
                  <a:pt x="186576" y="0"/>
                </a:cubicBezTo>
                <a:lnTo>
                  <a:pt x="1257156" y="0"/>
                </a:lnTo>
                <a:cubicBezTo>
                  <a:pt x="1360198" y="0"/>
                  <a:pt x="1443732" y="83525"/>
                  <a:pt x="1443772" y="186576"/>
                </a:cubicBezTo>
                <a:lnTo>
                  <a:pt x="1443772" y="459047"/>
                </a:lnTo>
                <a:lnTo>
                  <a:pt x="1640896" y="625584"/>
                </a:lnTo>
                <a:cubicBezTo>
                  <a:pt x="1655721" y="638173"/>
                  <a:pt x="1657554" y="660407"/>
                  <a:pt x="1644969" y="675240"/>
                </a:cubicBezTo>
                <a:cubicBezTo>
                  <a:pt x="1643707" y="676702"/>
                  <a:pt x="1642362" y="678062"/>
                  <a:pt x="1640896" y="679305"/>
                </a:cubicBezTo>
                <a:lnTo>
                  <a:pt x="1443609" y="848245"/>
                </a:lnTo>
                <a:lnTo>
                  <a:pt x="1443609" y="2045652"/>
                </a:lnTo>
                <a:cubicBezTo>
                  <a:pt x="1443650" y="2148678"/>
                  <a:pt x="1360198" y="2232236"/>
                  <a:pt x="1257156" y="2232350"/>
                </a:cubicBezTo>
                <a:close/>
              </a:path>
            </a:pathLst>
          </a:custGeom>
          <a:solidFill>
            <a:srgbClr val="1B1C1C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AA186E6D-48BC-58D3-DAC5-2185433951FA}"/>
              </a:ext>
            </a:extLst>
          </p:cNvPr>
          <p:cNvSpPr/>
          <p:nvPr/>
        </p:nvSpPr>
        <p:spPr>
          <a:xfrm>
            <a:off x="5361136" y="2472716"/>
            <a:ext cx="1653330" cy="2232227"/>
          </a:xfrm>
          <a:custGeom>
            <a:avLst/>
            <a:gdLst>
              <a:gd name="connsiteX0" fmla="*/ 1257074 w 1653330"/>
              <a:gd name="connsiteY0" fmla="*/ 2232228 h 2232227"/>
              <a:gd name="connsiteX1" fmla="*/ 186576 w 1653330"/>
              <a:gd name="connsiteY1" fmla="*/ 2232228 h 2232227"/>
              <a:gd name="connsiteX2" fmla="*/ 0 w 1653330"/>
              <a:gd name="connsiteY2" fmla="*/ 2045652 h 2232227"/>
              <a:gd name="connsiteX3" fmla="*/ 0 w 1653330"/>
              <a:gd name="connsiteY3" fmla="*/ 186453 h 2232227"/>
              <a:gd name="connsiteX4" fmla="*/ 186576 w 1653330"/>
              <a:gd name="connsiteY4" fmla="*/ 0 h 2232227"/>
              <a:gd name="connsiteX5" fmla="*/ 1257156 w 1653330"/>
              <a:gd name="connsiteY5" fmla="*/ 0 h 2232227"/>
              <a:gd name="connsiteX6" fmla="*/ 1443732 w 1653330"/>
              <a:gd name="connsiteY6" fmla="*/ 186616 h 2232227"/>
              <a:gd name="connsiteX7" fmla="*/ 1443732 w 1653330"/>
              <a:gd name="connsiteY7" fmla="*/ 459088 h 2232227"/>
              <a:gd name="connsiteX8" fmla="*/ 1640896 w 1653330"/>
              <a:gd name="connsiteY8" fmla="*/ 625625 h 2232227"/>
              <a:gd name="connsiteX9" fmla="*/ 1644969 w 1653330"/>
              <a:gd name="connsiteY9" fmla="*/ 675281 h 2232227"/>
              <a:gd name="connsiteX10" fmla="*/ 1640896 w 1653330"/>
              <a:gd name="connsiteY10" fmla="*/ 679345 h 2232227"/>
              <a:gd name="connsiteX11" fmla="*/ 1443568 w 1653330"/>
              <a:gd name="connsiteY11" fmla="*/ 848245 h 2232227"/>
              <a:gd name="connsiteX12" fmla="*/ 1443568 w 1653330"/>
              <a:gd name="connsiteY12" fmla="*/ 2045652 h 2232227"/>
              <a:gd name="connsiteX13" fmla="*/ 1257074 w 1653330"/>
              <a:gd name="connsiteY13" fmla="*/ 2232228 h 2232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53330" h="2232227">
                <a:moveTo>
                  <a:pt x="1257074" y="2232228"/>
                </a:moveTo>
                <a:lnTo>
                  <a:pt x="186576" y="2232228"/>
                </a:lnTo>
                <a:cubicBezTo>
                  <a:pt x="83533" y="2232228"/>
                  <a:pt x="0" y="2148694"/>
                  <a:pt x="0" y="2045652"/>
                </a:cubicBezTo>
                <a:lnTo>
                  <a:pt x="0" y="186453"/>
                </a:lnTo>
                <a:cubicBezTo>
                  <a:pt x="82" y="83468"/>
                  <a:pt x="83574" y="24"/>
                  <a:pt x="186576" y="0"/>
                </a:cubicBezTo>
                <a:lnTo>
                  <a:pt x="1257156" y="0"/>
                </a:lnTo>
                <a:cubicBezTo>
                  <a:pt x="1360198" y="24"/>
                  <a:pt x="1443732" y="83566"/>
                  <a:pt x="1443732" y="186616"/>
                </a:cubicBezTo>
                <a:lnTo>
                  <a:pt x="1443732" y="459088"/>
                </a:lnTo>
                <a:lnTo>
                  <a:pt x="1640896" y="625625"/>
                </a:lnTo>
                <a:cubicBezTo>
                  <a:pt x="1655721" y="638214"/>
                  <a:pt x="1657554" y="660448"/>
                  <a:pt x="1644969" y="675281"/>
                </a:cubicBezTo>
                <a:cubicBezTo>
                  <a:pt x="1643707" y="676743"/>
                  <a:pt x="1642362" y="678103"/>
                  <a:pt x="1640896" y="679345"/>
                </a:cubicBezTo>
                <a:lnTo>
                  <a:pt x="1443568" y="848245"/>
                </a:lnTo>
                <a:lnTo>
                  <a:pt x="1443568" y="2045652"/>
                </a:lnTo>
                <a:cubicBezTo>
                  <a:pt x="1443568" y="2148662"/>
                  <a:pt x="1360076" y="2232183"/>
                  <a:pt x="1257074" y="2232228"/>
                </a:cubicBezTo>
                <a:close/>
              </a:path>
            </a:pathLst>
          </a:custGeom>
          <a:solidFill>
            <a:srgbClr val="213368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4E333787-0BBC-AC91-5FA6-438371422947}"/>
              </a:ext>
            </a:extLst>
          </p:cNvPr>
          <p:cNvSpPr/>
          <p:nvPr/>
        </p:nvSpPr>
        <p:spPr>
          <a:xfrm>
            <a:off x="5767888" y="2622718"/>
            <a:ext cx="626398" cy="626398"/>
          </a:xfrm>
          <a:custGeom>
            <a:avLst/>
            <a:gdLst>
              <a:gd name="connsiteX0" fmla="*/ 626399 w 626398"/>
              <a:gd name="connsiteY0" fmla="*/ 313199 h 626398"/>
              <a:gd name="connsiteX1" fmla="*/ 313199 w 626398"/>
              <a:gd name="connsiteY1" fmla="*/ 626399 h 626398"/>
              <a:gd name="connsiteX2" fmla="*/ 0 w 626398"/>
              <a:gd name="connsiteY2" fmla="*/ 313199 h 626398"/>
              <a:gd name="connsiteX3" fmla="*/ 313199 w 626398"/>
              <a:gd name="connsiteY3" fmla="*/ 0 h 626398"/>
              <a:gd name="connsiteX4" fmla="*/ 626399 w 626398"/>
              <a:gd name="connsiteY4" fmla="*/ 313199 h 626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6398" h="626398">
                <a:moveTo>
                  <a:pt x="626399" y="313199"/>
                </a:moveTo>
                <a:cubicBezTo>
                  <a:pt x="626399" y="486175"/>
                  <a:pt x="486175" y="626399"/>
                  <a:pt x="313199" y="626399"/>
                </a:cubicBezTo>
                <a:cubicBezTo>
                  <a:pt x="140224" y="626399"/>
                  <a:pt x="0" y="486175"/>
                  <a:pt x="0" y="313199"/>
                </a:cubicBezTo>
                <a:cubicBezTo>
                  <a:pt x="0" y="140224"/>
                  <a:pt x="140224" y="0"/>
                  <a:pt x="313199" y="0"/>
                </a:cubicBezTo>
                <a:cubicBezTo>
                  <a:pt x="486175" y="0"/>
                  <a:pt x="626399" y="140224"/>
                  <a:pt x="626399" y="313199"/>
                </a:cubicBezTo>
                <a:close/>
              </a:path>
            </a:pathLst>
          </a:custGeom>
          <a:solidFill>
            <a:srgbClr val="FFFFFF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6165ED74-C7D6-08F0-768E-09A0B47E21AF}"/>
              </a:ext>
            </a:extLst>
          </p:cNvPr>
          <p:cNvSpPr/>
          <p:nvPr/>
        </p:nvSpPr>
        <p:spPr>
          <a:xfrm>
            <a:off x="3638947" y="2473897"/>
            <a:ext cx="1653282" cy="2232390"/>
          </a:xfrm>
          <a:custGeom>
            <a:avLst/>
            <a:gdLst>
              <a:gd name="connsiteX0" fmla="*/ 1257115 w 1653282"/>
              <a:gd name="connsiteY0" fmla="*/ 2232391 h 2232390"/>
              <a:gd name="connsiteX1" fmla="*/ 186616 w 1653282"/>
              <a:gd name="connsiteY1" fmla="*/ 2232391 h 2232390"/>
              <a:gd name="connsiteX2" fmla="*/ 0 w 1653282"/>
              <a:gd name="connsiteY2" fmla="*/ 2045774 h 2232390"/>
              <a:gd name="connsiteX3" fmla="*/ 0 w 1653282"/>
              <a:gd name="connsiteY3" fmla="*/ 186576 h 2232390"/>
              <a:gd name="connsiteX4" fmla="*/ 186616 w 1653282"/>
              <a:gd name="connsiteY4" fmla="*/ 0 h 2232390"/>
              <a:gd name="connsiteX5" fmla="*/ 1257115 w 1653282"/>
              <a:gd name="connsiteY5" fmla="*/ 0 h 2232390"/>
              <a:gd name="connsiteX6" fmla="*/ 1443690 w 1653282"/>
              <a:gd name="connsiteY6" fmla="*/ 186576 h 2232390"/>
              <a:gd name="connsiteX7" fmla="*/ 1443690 w 1653282"/>
              <a:gd name="connsiteY7" fmla="*/ 1469105 h 2232390"/>
              <a:gd name="connsiteX8" fmla="*/ 1640855 w 1653282"/>
              <a:gd name="connsiteY8" fmla="*/ 1635642 h 2232390"/>
              <a:gd name="connsiteX9" fmla="*/ 1644887 w 1653282"/>
              <a:gd name="connsiteY9" fmla="*/ 1685359 h 2232390"/>
              <a:gd name="connsiteX10" fmla="*/ 1640855 w 1653282"/>
              <a:gd name="connsiteY10" fmla="*/ 1689403 h 2232390"/>
              <a:gd name="connsiteX11" fmla="*/ 1443527 w 1653282"/>
              <a:gd name="connsiteY11" fmla="*/ 1858303 h 2232390"/>
              <a:gd name="connsiteX12" fmla="*/ 1443527 w 1653282"/>
              <a:gd name="connsiteY12" fmla="*/ 2045652 h 2232390"/>
              <a:gd name="connsiteX13" fmla="*/ 1257115 w 1653282"/>
              <a:gd name="connsiteY13" fmla="*/ 2232391 h 2232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653282" h="2232390">
                <a:moveTo>
                  <a:pt x="1257115" y="2232391"/>
                </a:moveTo>
                <a:lnTo>
                  <a:pt x="186616" y="2232391"/>
                </a:lnTo>
                <a:cubicBezTo>
                  <a:pt x="83550" y="2232391"/>
                  <a:pt x="0" y="2148841"/>
                  <a:pt x="0" y="2045774"/>
                </a:cubicBezTo>
                <a:lnTo>
                  <a:pt x="0" y="186576"/>
                </a:lnTo>
                <a:cubicBezTo>
                  <a:pt x="24" y="83525"/>
                  <a:pt x="83566" y="0"/>
                  <a:pt x="186616" y="0"/>
                </a:cubicBezTo>
                <a:lnTo>
                  <a:pt x="1257115" y="0"/>
                </a:lnTo>
                <a:cubicBezTo>
                  <a:pt x="1360157" y="0"/>
                  <a:pt x="1443690" y="83533"/>
                  <a:pt x="1443690" y="186576"/>
                </a:cubicBezTo>
                <a:lnTo>
                  <a:pt x="1443690" y="1469105"/>
                </a:lnTo>
                <a:lnTo>
                  <a:pt x="1640855" y="1635642"/>
                </a:lnTo>
                <a:cubicBezTo>
                  <a:pt x="1655680" y="1648256"/>
                  <a:pt x="1657513" y="1670514"/>
                  <a:pt x="1644887" y="1685359"/>
                </a:cubicBezTo>
                <a:cubicBezTo>
                  <a:pt x="1643666" y="1686813"/>
                  <a:pt x="1642321" y="1688165"/>
                  <a:pt x="1640855" y="1689403"/>
                </a:cubicBezTo>
                <a:lnTo>
                  <a:pt x="1443527" y="1858303"/>
                </a:lnTo>
                <a:lnTo>
                  <a:pt x="1443527" y="2045652"/>
                </a:lnTo>
                <a:cubicBezTo>
                  <a:pt x="1443609" y="2148694"/>
                  <a:pt x="1360157" y="2232301"/>
                  <a:pt x="1257115" y="2232391"/>
                </a:cubicBezTo>
                <a:close/>
              </a:path>
            </a:pathLst>
          </a:custGeom>
          <a:solidFill>
            <a:srgbClr val="1B1C1C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87766914-E3D2-3A7D-F6B6-157BD03F91BE}"/>
              </a:ext>
            </a:extLst>
          </p:cNvPr>
          <p:cNvSpPr/>
          <p:nvPr/>
        </p:nvSpPr>
        <p:spPr>
          <a:xfrm>
            <a:off x="3640331" y="2473042"/>
            <a:ext cx="1653299" cy="2232390"/>
          </a:xfrm>
          <a:custGeom>
            <a:avLst/>
            <a:gdLst>
              <a:gd name="connsiteX0" fmla="*/ 1257155 w 1653299"/>
              <a:gd name="connsiteY0" fmla="*/ 2232391 h 2232390"/>
              <a:gd name="connsiteX1" fmla="*/ 186616 w 1653299"/>
              <a:gd name="connsiteY1" fmla="*/ 2232391 h 2232390"/>
              <a:gd name="connsiteX2" fmla="*/ 0 w 1653299"/>
              <a:gd name="connsiteY2" fmla="*/ 2045774 h 2232390"/>
              <a:gd name="connsiteX3" fmla="*/ 0 w 1653299"/>
              <a:gd name="connsiteY3" fmla="*/ 186576 h 2232390"/>
              <a:gd name="connsiteX4" fmla="*/ 186576 w 1653299"/>
              <a:gd name="connsiteY4" fmla="*/ 0 h 2232390"/>
              <a:gd name="connsiteX5" fmla="*/ 186616 w 1653299"/>
              <a:gd name="connsiteY5" fmla="*/ 0 h 2232390"/>
              <a:gd name="connsiteX6" fmla="*/ 1257155 w 1653299"/>
              <a:gd name="connsiteY6" fmla="*/ 0 h 2232390"/>
              <a:gd name="connsiteX7" fmla="*/ 1443772 w 1653299"/>
              <a:gd name="connsiteY7" fmla="*/ 186535 h 2232390"/>
              <a:gd name="connsiteX8" fmla="*/ 1443772 w 1653299"/>
              <a:gd name="connsiteY8" fmla="*/ 186576 h 2232390"/>
              <a:gd name="connsiteX9" fmla="*/ 1443772 w 1653299"/>
              <a:gd name="connsiteY9" fmla="*/ 1469105 h 2232390"/>
              <a:gd name="connsiteX10" fmla="*/ 1640896 w 1653299"/>
              <a:gd name="connsiteY10" fmla="*/ 1635642 h 2232390"/>
              <a:gd name="connsiteX11" fmla="*/ 1644888 w 1653299"/>
              <a:gd name="connsiteY11" fmla="*/ 1685420 h 2232390"/>
              <a:gd name="connsiteX12" fmla="*/ 1640896 w 1653299"/>
              <a:gd name="connsiteY12" fmla="*/ 1689403 h 2232390"/>
              <a:gd name="connsiteX13" fmla="*/ 1443568 w 1653299"/>
              <a:gd name="connsiteY13" fmla="*/ 1858303 h 2232390"/>
              <a:gd name="connsiteX14" fmla="*/ 1443568 w 1653299"/>
              <a:gd name="connsiteY14" fmla="*/ 2045652 h 2232390"/>
              <a:gd name="connsiteX15" fmla="*/ 1257155 w 1653299"/>
              <a:gd name="connsiteY15" fmla="*/ 2232391 h 2232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53299" h="2232390">
                <a:moveTo>
                  <a:pt x="1257155" y="2232391"/>
                </a:moveTo>
                <a:lnTo>
                  <a:pt x="186616" y="2232391"/>
                </a:lnTo>
                <a:cubicBezTo>
                  <a:pt x="83550" y="2232391"/>
                  <a:pt x="0" y="2148841"/>
                  <a:pt x="0" y="2045774"/>
                </a:cubicBezTo>
                <a:lnTo>
                  <a:pt x="0" y="186576"/>
                </a:lnTo>
                <a:cubicBezTo>
                  <a:pt x="0" y="83533"/>
                  <a:pt x="83533" y="0"/>
                  <a:pt x="186576" y="0"/>
                </a:cubicBezTo>
                <a:cubicBezTo>
                  <a:pt x="186588" y="0"/>
                  <a:pt x="186604" y="0"/>
                  <a:pt x="186616" y="0"/>
                </a:cubicBezTo>
                <a:lnTo>
                  <a:pt x="1257155" y="0"/>
                </a:lnTo>
                <a:cubicBezTo>
                  <a:pt x="1360198" y="-24"/>
                  <a:pt x="1443731" y="83493"/>
                  <a:pt x="1443772" y="186535"/>
                </a:cubicBezTo>
                <a:cubicBezTo>
                  <a:pt x="1443772" y="186547"/>
                  <a:pt x="1443772" y="186563"/>
                  <a:pt x="1443772" y="186576"/>
                </a:cubicBezTo>
                <a:lnTo>
                  <a:pt x="1443772" y="1469105"/>
                </a:lnTo>
                <a:lnTo>
                  <a:pt x="1640896" y="1635642"/>
                </a:lnTo>
                <a:cubicBezTo>
                  <a:pt x="1655721" y="1648288"/>
                  <a:pt x="1657513" y="1670575"/>
                  <a:pt x="1644888" y="1685420"/>
                </a:cubicBezTo>
                <a:cubicBezTo>
                  <a:pt x="1643666" y="1686854"/>
                  <a:pt x="1642322" y="1688185"/>
                  <a:pt x="1640896" y="1689403"/>
                </a:cubicBezTo>
                <a:lnTo>
                  <a:pt x="1443568" y="1858303"/>
                </a:lnTo>
                <a:lnTo>
                  <a:pt x="1443568" y="2045652"/>
                </a:lnTo>
                <a:cubicBezTo>
                  <a:pt x="1443650" y="2148686"/>
                  <a:pt x="1360198" y="2232277"/>
                  <a:pt x="1257155" y="2232391"/>
                </a:cubicBezTo>
                <a:close/>
              </a:path>
            </a:pathLst>
          </a:custGeom>
          <a:solidFill>
            <a:srgbClr val="213368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80C2200F-AC73-CE33-9B8B-E63FD571BE2D}"/>
              </a:ext>
            </a:extLst>
          </p:cNvPr>
          <p:cNvSpPr/>
          <p:nvPr/>
        </p:nvSpPr>
        <p:spPr>
          <a:xfrm>
            <a:off x="4032625" y="2630171"/>
            <a:ext cx="626398" cy="626398"/>
          </a:xfrm>
          <a:custGeom>
            <a:avLst/>
            <a:gdLst>
              <a:gd name="connsiteX0" fmla="*/ 626399 w 626398"/>
              <a:gd name="connsiteY0" fmla="*/ 313199 h 626398"/>
              <a:gd name="connsiteX1" fmla="*/ 313199 w 626398"/>
              <a:gd name="connsiteY1" fmla="*/ 626399 h 626398"/>
              <a:gd name="connsiteX2" fmla="*/ 0 w 626398"/>
              <a:gd name="connsiteY2" fmla="*/ 313199 h 626398"/>
              <a:gd name="connsiteX3" fmla="*/ 313199 w 626398"/>
              <a:gd name="connsiteY3" fmla="*/ 0 h 626398"/>
              <a:gd name="connsiteX4" fmla="*/ 626399 w 626398"/>
              <a:gd name="connsiteY4" fmla="*/ 313199 h 626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6398" h="626398">
                <a:moveTo>
                  <a:pt x="626399" y="313199"/>
                </a:moveTo>
                <a:cubicBezTo>
                  <a:pt x="626399" y="486175"/>
                  <a:pt x="486175" y="626399"/>
                  <a:pt x="313199" y="626399"/>
                </a:cubicBezTo>
                <a:cubicBezTo>
                  <a:pt x="140224" y="626399"/>
                  <a:pt x="0" y="486175"/>
                  <a:pt x="0" y="313199"/>
                </a:cubicBezTo>
                <a:cubicBezTo>
                  <a:pt x="0" y="140224"/>
                  <a:pt x="140224" y="0"/>
                  <a:pt x="313199" y="0"/>
                </a:cubicBezTo>
                <a:cubicBezTo>
                  <a:pt x="486175" y="0"/>
                  <a:pt x="626399" y="140224"/>
                  <a:pt x="626399" y="313199"/>
                </a:cubicBezTo>
                <a:close/>
              </a:path>
            </a:pathLst>
          </a:custGeom>
          <a:solidFill>
            <a:srgbClr val="FFFFFF"/>
          </a:solidFill>
          <a:ln w="407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2FE378-4DE6-4C31-AECF-96601D94F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155" y="134938"/>
            <a:ext cx="12040882" cy="1269598"/>
          </a:xfrm>
        </p:spPr>
        <p:txBody>
          <a:bodyPr>
            <a:normAutofit/>
          </a:bodyPr>
          <a:lstStyle/>
          <a:p>
            <a:r>
              <a:rPr lang="en-US" sz="3900" dirty="0"/>
              <a:t>Context Matters: </a:t>
            </a:r>
            <a:br>
              <a:rPr lang="en-US" sz="3900" dirty="0"/>
            </a:br>
            <a:r>
              <a:rPr lang="en-US" sz="3900" dirty="0"/>
              <a:t>Impact of Historical &amp; Contemporary Policy Choices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289FAA-B206-4060-968E-CF402DC34A0A}"/>
              </a:ext>
            </a:extLst>
          </p:cNvPr>
          <p:cNvSpPr txBox="1"/>
          <p:nvPr/>
        </p:nvSpPr>
        <p:spPr>
          <a:xfrm>
            <a:off x="387703" y="3794394"/>
            <a:ext cx="18115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Calibri"/>
              </a:rPr>
              <a:t>Economic Hardship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8A53E6-3549-408D-B87C-00A79F3FDE27}"/>
              </a:ext>
            </a:extLst>
          </p:cNvPr>
          <p:cNvSpPr txBox="1"/>
          <p:nvPr/>
        </p:nvSpPr>
        <p:spPr>
          <a:xfrm>
            <a:off x="1970834" y="3525499"/>
            <a:ext cx="148843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Calibri"/>
              </a:rPr>
              <a:t>Fragmented Human Service System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6C702A6-EEF7-4D70-A750-F7B54793C037}"/>
              </a:ext>
            </a:extLst>
          </p:cNvPr>
          <p:cNvSpPr txBox="1"/>
          <p:nvPr/>
        </p:nvSpPr>
        <p:spPr>
          <a:xfrm>
            <a:off x="5449734" y="3588829"/>
            <a:ext cx="137654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Calibri"/>
              </a:rPr>
              <a:t>Mandated Reporting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Calibri" panose="020F0502020204030204" pitchFamily="34" charset="0"/>
              </a:rPr>
              <a:t>Laws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912EB8-905C-4FC4-B31D-90CBEC205058}"/>
              </a:ext>
            </a:extLst>
          </p:cNvPr>
          <p:cNvSpPr txBox="1"/>
          <p:nvPr/>
        </p:nvSpPr>
        <p:spPr>
          <a:xfrm>
            <a:off x="3678678" y="3507334"/>
            <a:ext cx="181881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Calibri" panose="020F0502020204030204" pitchFamily="34" charset="0"/>
              </a:rPr>
              <a:t>Deficit-Based Rigid &amp; Piecemeal Policies</a:t>
            </a:r>
          </a:p>
        </p:txBody>
      </p:sp>
      <p:sp>
        <p:nvSpPr>
          <p:cNvPr id="26" name="Plus Sign 25">
            <a:extLst>
              <a:ext uri="{FF2B5EF4-FFF2-40B4-BE49-F238E27FC236}">
                <a16:creationId xmlns:a16="http://schemas.microsoft.com/office/drawing/2014/main" id="{0177A3FF-3BE8-400F-955B-58C771F547DF}"/>
              </a:ext>
            </a:extLst>
          </p:cNvPr>
          <p:cNvSpPr/>
          <p:nvPr/>
        </p:nvSpPr>
        <p:spPr>
          <a:xfrm>
            <a:off x="6808544" y="3312724"/>
            <a:ext cx="629117" cy="646839"/>
          </a:xfrm>
          <a:prstGeom prst="mathPlu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27" name="Equals 26">
            <a:extLst>
              <a:ext uri="{FF2B5EF4-FFF2-40B4-BE49-F238E27FC236}">
                <a16:creationId xmlns:a16="http://schemas.microsoft.com/office/drawing/2014/main" id="{74A4DAC2-088F-4F0A-A635-3140C5B9780E}"/>
              </a:ext>
            </a:extLst>
          </p:cNvPr>
          <p:cNvSpPr/>
          <p:nvPr/>
        </p:nvSpPr>
        <p:spPr>
          <a:xfrm>
            <a:off x="8952449" y="3312724"/>
            <a:ext cx="602534" cy="635226"/>
          </a:xfrm>
          <a:prstGeom prst="mathEqual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7F38271-A67F-4877-86D8-8A698C1514AE}"/>
              </a:ext>
            </a:extLst>
          </p:cNvPr>
          <p:cNvSpPr txBox="1"/>
          <p:nvPr/>
        </p:nvSpPr>
        <p:spPr>
          <a:xfrm>
            <a:off x="7528021" y="3124979"/>
            <a:ext cx="1424428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Dotum" panose="020B0503020000020004" pitchFamily="34" charset="-127"/>
                <a:cs typeface="Calibri"/>
              </a:rPr>
              <a:t>Disparate Access to &amp; Lack of Sufficient Economic &amp; Concrete  Supports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251C1A8-CDE3-4C39-8FBD-33C15AD9917C}"/>
              </a:ext>
            </a:extLst>
          </p:cNvPr>
          <p:cNvSpPr txBox="1"/>
          <p:nvPr/>
        </p:nvSpPr>
        <p:spPr>
          <a:xfrm>
            <a:off x="9568622" y="2310683"/>
            <a:ext cx="2571415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Arial"/>
                <a:cs typeface="Arial"/>
              </a:rPr>
              <a:t>Overloaded &amp; Destabilized Families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Demi" panose="020B0704020202020204" pitchFamily="34" charset="0"/>
              <a:ea typeface="+mn-ea"/>
              <a:cs typeface="Calibri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Arial"/>
                <a:cs typeface="Arial"/>
              </a:rPr>
              <a:t>Unmet Service &amp; Support Needs​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Demi" panose="020B0704020202020204" pitchFamily="34" charset="0"/>
              <a:ea typeface="+mn-ea"/>
              <a:cs typeface="Arial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Arial"/>
                <a:cs typeface="Arial"/>
              </a:rPr>
              <a:t>High Rates of Reported Neglect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Arial"/>
                <a:cs typeface="Arial"/>
              </a:rPr>
              <a:t>Deployment of Authority to Investigate &amp; Remove Children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Arial"/>
                <a:cs typeface="Arial"/>
              </a:rPr>
              <a:t>Child Welfare Involvement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Demi" panose="020B0704020202020204" pitchFamily="34" charset="0"/>
              <a:ea typeface="+mn-ea"/>
              <a:cs typeface="Calibri"/>
            </a:endParaRP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916EF744-136D-4BAE-9D1A-DD3DEA525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5023" y="2653319"/>
            <a:ext cx="492678" cy="474828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1D44540E-AEE0-432D-87E7-81166C7830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445250" y="2720064"/>
            <a:ext cx="406132" cy="406132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FF0E5023-C4AB-402C-81B0-AE150B0728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77631" y="2630171"/>
            <a:ext cx="526359" cy="474828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0230E448-F5A0-4AA9-AB9F-76CF4FFF9CC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125779" y="2655917"/>
            <a:ext cx="438535" cy="540206"/>
          </a:xfrm>
          <a:prstGeom prst="rect">
            <a:avLst/>
          </a:prstGeom>
        </p:spPr>
      </p:pic>
      <p:pic>
        <p:nvPicPr>
          <p:cNvPr id="39" name="Graphic 38">
            <a:extLst>
              <a:ext uri="{FF2B5EF4-FFF2-40B4-BE49-F238E27FC236}">
                <a16:creationId xmlns:a16="http://schemas.microsoft.com/office/drawing/2014/main" id="{49404F75-3110-4234-A0D3-EBB0DF81441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891634" y="2529769"/>
            <a:ext cx="438535" cy="438535"/>
          </a:xfrm>
          <a:prstGeom prst="rect">
            <a:avLst/>
          </a:prstGeom>
        </p:spPr>
      </p:pic>
      <p:pic>
        <p:nvPicPr>
          <p:cNvPr id="41" name="Graphic 40" descr="Close with solid fill">
            <a:extLst>
              <a:ext uri="{FF2B5EF4-FFF2-40B4-BE49-F238E27FC236}">
                <a16:creationId xmlns:a16="http://schemas.microsoft.com/office/drawing/2014/main" id="{77EE2A64-B440-444C-A8D0-DE5FE20F5B4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570376" y="1821064"/>
            <a:ext cx="415373" cy="39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056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0CAC4-62B6-4149-9094-7E4898336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769" y="250849"/>
            <a:ext cx="10988301" cy="1124280"/>
          </a:xfrm>
        </p:spPr>
        <p:txBody>
          <a:bodyPr>
            <a:noAutofit/>
          </a:bodyPr>
          <a:lstStyle/>
          <a:p>
            <a:r>
              <a:rPr lang="en-US" sz="4000"/>
              <a:t>Context &amp; Economic Factors Matter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BE577C-441C-4BEC-9FEA-D112FB3BA7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5469" y="1675626"/>
            <a:ext cx="8730219" cy="4434840"/>
          </a:xfrm>
          <a:ln w="12700">
            <a:noFill/>
          </a:ln>
        </p:spPr>
        <p:txBody>
          <a:bodyPr vert="horz" lIns="91440" tIns="45720" rIns="91440" bIns="45720" rtlCol="0"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0"/>
              </a:spcBef>
            </a:pPr>
            <a:r>
              <a:rPr lang="en-US" sz="2600" dirty="0">
                <a:ea typeface="+mn-lt"/>
                <a:cs typeface="+mn-lt"/>
              </a:rPr>
              <a:t>Economic factors are associated with neglect outcomes    </a:t>
            </a:r>
            <a:r>
              <a:rPr lang="en-US" sz="2600" b="1" u="sng" dirty="0">
                <a:ea typeface="+mn-lt"/>
                <a:cs typeface="+mn-lt"/>
              </a:rPr>
              <a:t>above</a:t>
            </a:r>
            <a:r>
              <a:rPr lang="en-US" sz="2600" dirty="0">
                <a:ea typeface="+mn-lt"/>
                <a:cs typeface="+mn-lt"/>
              </a:rPr>
              <a:t> individual-level parenting behaviors &amp; capacities</a:t>
            </a:r>
            <a:endParaRPr lang="en-US" sz="2400" dirty="0"/>
          </a:p>
          <a:p>
            <a:pPr marL="365760" indent="-365760">
              <a:lnSpc>
                <a:spcPct val="100000"/>
              </a:lnSpc>
              <a:spcBef>
                <a:spcPts val="0"/>
              </a:spcBef>
            </a:pPr>
            <a:endParaRPr lang="en-US" sz="1800" dirty="0">
              <a:ea typeface="+mn-lt"/>
              <a:cs typeface="+mn-lt"/>
            </a:endParaRPr>
          </a:p>
          <a:p>
            <a:pPr marL="365760" indent="-365760">
              <a:lnSpc>
                <a:spcPct val="100000"/>
              </a:lnSpc>
              <a:spcBef>
                <a:spcPts val="0"/>
              </a:spcBef>
            </a:pPr>
            <a:r>
              <a:rPr lang="en-US" sz="2600" dirty="0">
                <a:ea typeface="+mn-lt"/>
                <a:cs typeface="+mn-lt"/>
              </a:rPr>
              <a:t>Material hardship is associated with CPS involvement    </a:t>
            </a:r>
            <a:r>
              <a:rPr lang="en-US" sz="2600" b="1" u="sng" dirty="0">
                <a:ea typeface="+mn-lt"/>
                <a:cs typeface="+mn-lt"/>
              </a:rPr>
              <a:t>beyond</a:t>
            </a:r>
            <a:r>
              <a:rPr lang="en-US" sz="2600" b="1" dirty="0">
                <a:ea typeface="+mn-lt"/>
                <a:cs typeface="+mn-lt"/>
              </a:rPr>
              <a:t> </a:t>
            </a:r>
            <a:r>
              <a:rPr lang="en-US" sz="2600" dirty="0">
                <a:ea typeface="+mn-lt"/>
                <a:cs typeface="+mn-lt"/>
              </a:rPr>
              <a:t>caregiver psychological distress &amp; parenting factors</a:t>
            </a:r>
          </a:p>
          <a:p>
            <a:pPr marL="365760" indent="-36576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ea typeface="+mn-lt"/>
              <a:cs typeface="+mn-lt"/>
            </a:endParaRPr>
          </a:p>
          <a:p>
            <a:pPr marL="365760" indent="-36576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600" dirty="0">
                <a:ea typeface="+mn-lt"/>
                <a:cs typeface="+mn-lt"/>
              </a:rPr>
              <a:t>The association of individual factors (such as caregiver substance abuse or mental health) with child maltreatment is </a:t>
            </a:r>
            <a:r>
              <a:rPr lang="en-US" sz="2600" b="1" u="sng" dirty="0">
                <a:ea typeface="+mn-lt"/>
                <a:cs typeface="+mn-lt"/>
              </a:rPr>
              <a:t>reduced after accounting for poverty</a:t>
            </a:r>
            <a:r>
              <a:rPr lang="en-US" sz="2600" i="1" dirty="0">
                <a:ea typeface="+mn-lt"/>
                <a:cs typeface="+mn-lt"/>
              </a:rPr>
              <a:t> </a:t>
            </a:r>
            <a:r>
              <a:rPr lang="en-US" sz="2600" dirty="0">
                <a:ea typeface="+mn-lt"/>
                <a:cs typeface="+mn-lt"/>
              </a:rPr>
              <a:t>experienced by families receiving preservation services</a:t>
            </a:r>
            <a:endParaRPr lang="en-US" sz="400" i="1" dirty="0">
              <a:ea typeface="+mn-lt"/>
              <a:cs typeface="+mn-lt"/>
            </a:endParaRPr>
          </a:p>
          <a:p>
            <a:pPr marL="822960" lvl="2" indent="-36576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500" b="1" i="1" dirty="0">
                <a:solidFill>
                  <a:schemeClr val="accent3"/>
                </a:solidFill>
                <a:ea typeface="+mn-lt"/>
                <a:cs typeface="+mn-lt"/>
              </a:rPr>
              <a:t>“…when the effects of poverty are accounted for, these individual factors lose their potency…”</a:t>
            </a:r>
            <a:endParaRPr lang="en-US" sz="2500" b="1" dirty="0">
              <a:solidFill>
                <a:schemeClr val="accent3"/>
              </a:solidFill>
              <a:ea typeface="+mn-lt"/>
              <a:cs typeface="+mn-lt"/>
            </a:endParaRPr>
          </a:p>
        </p:txBody>
      </p:sp>
      <p:pic>
        <p:nvPicPr>
          <p:cNvPr id="5" name="Graphic 5" descr="Family with boy with solid fill">
            <a:extLst>
              <a:ext uri="{FF2B5EF4-FFF2-40B4-BE49-F238E27FC236}">
                <a16:creationId xmlns:a16="http://schemas.microsoft.com/office/drawing/2014/main" id="{74E79260-9483-4076-AAFE-6180032C3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43471" y="3488592"/>
            <a:ext cx="1128902" cy="1128902"/>
          </a:xfrm>
          <a:prstGeom prst="rect">
            <a:avLst/>
          </a:prstGeom>
        </p:spPr>
      </p:pic>
      <p:pic>
        <p:nvPicPr>
          <p:cNvPr id="9" name="Graphic 9" descr="Circles with arrows outline">
            <a:extLst>
              <a:ext uri="{FF2B5EF4-FFF2-40B4-BE49-F238E27FC236}">
                <a16:creationId xmlns:a16="http://schemas.microsoft.com/office/drawing/2014/main" id="{7A1F47E3-4FDA-4BAA-9431-B566641636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44097" y="2180621"/>
            <a:ext cx="3691891" cy="37448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A02A14-CAE7-FA44-8356-004E336F16AD}"/>
              </a:ext>
            </a:extLst>
          </p:cNvPr>
          <p:cNvSpPr txBox="1"/>
          <p:nvPr/>
        </p:nvSpPr>
        <p:spPr>
          <a:xfrm>
            <a:off x="228765" y="5925464"/>
            <a:ext cx="2443843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600">
                <a:ea typeface="+mn-lt"/>
                <a:cs typeface="+mn-lt"/>
              </a:rPr>
              <a:t>(Slack, 2011) </a:t>
            </a:r>
            <a:endParaRPr lang="en-US"/>
          </a:p>
          <a:p>
            <a:r>
              <a:rPr lang="en-US" sz="1600">
                <a:ea typeface="+mn-lt"/>
                <a:cs typeface="+mn-lt"/>
              </a:rPr>
              <a:t>(Yang, 2015) </a:t>
            </a:r>
            <a:endParaRPr lang="en-US">
              <a:ea typeface="+mn-lt"/>
              <a:cs typeface="+mn-lt"/>
            </a:endParaRPr>
          </a:p>
          <a:p>
            <a:r>
              <a:rPr lang="en-US" sz="1600">
                <a:ea typeface="+mn-lt"/>
                <a:cs typeface="+mn-lt"/>
              </a:rPr>
              <a:t>(</a:t>
            </a:r>
            <a:r>
              <a:rPr lang="en-US" sz="1600" err="1">
                <a:ea typeface="+mn-lt"/>
                <a:cs typeface="+mn-lt"/>
              </a:rPr>
              <a:t>Escaravage</a:t>
            </a:r>
            <a:r>
              <a:rPr lang="en-US" sz="1600">
                <a:ea typeface="+mn-lt"/>
                <a:cs typeface="+mn-lt"/>
              </a:rPr>
              <a:t>, 2014)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029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635F93F-B913-4409-B2F3-E2C2C9F75980}"/>
              </a:ext>
            </a:extLst>
          </p:cNvPr>
          <p:cNvSpPr txBox="1"/>
          <p:nvPr/>
        </p:nvSpPr>
        <p:spPr>
          <a:xfrm>
            <a:off x="10870748" y="5129892"/>
            <a:ext cx="1449725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(Yang, 2015) </a:t>
            </a:r>
          </a:p>
        </p:txBody>
      </p:sp>
      <p:graphicFrame>
        <p:nvGraphicFramePr>
          <p:cNvPr id="6" name="Diagram 5"/>
          <p:cNvGraphicFramePr/>
          <p:nvPr/>
        </p:nvGraphicFramePr>
        <p:xfrm>
          <a:off x="159783" y="1721364"/>
          <a:ext cx="11270217" cy="4394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59E02D13-61AA-F268-61D2-F91DC4D73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781" y="268831"/>
            <a:ext cx="11763286" cy="1106004"/>
          </a:xfrm>
        </p:spPr>
        <p:txBody>
          <a:bodyPr>
            <a:noAutofit/>
          </a:bodyPr>
          <a:lstStyle/>
          <a:p>
            <a:r>
              <a:rPr lang="en-US" sz="3100"/>
              <a:t>Material Hardship Increases Risk for Child Welfare Involvement:</a:t>
            </a:r>
            <a:br>
              <a:rPr lang="en-US" sz="3100"/>
            </a:br>
            <a:r>
              <a:rPr lang="en-US" sz="3600" b="1"/>
              <a:t>Both Neglect &amp; Abuse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1E2366-5EEF-EC7B-D572-D6D458E1D30E}"/>
              </a:ext>
            </a:extLst>
          </p:cNvPr>
          <p:cNvSpPr txBox="1"/>
          <p:nvPr/>
        </p:nvSpPr>
        <p:spPr>
          <a:xfrm>
            <a:off x="246885" y="6349626"/>
            <a:ext cx="991444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*Dimensions of material hardship in this study included: food, housing, utilities &amp; medical hardship 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4945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212F6-21B4-934A-874B-E07F8A0AD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5" y="134937"/>
            <a:ext cx="10679391" cy="1325563"/>
          </a:xfrm>
        </p:spPr>
        <p:txBody>
          <a:bodyPr>
            <a:noAutofit/>
          </a:bodyPr>
          <a:lstStyle/>
          <a:p>
            <a:r>
              <a:rPr lang="en-US" sz="4000"/>
              <a:t>The Intersection of Family Economic Insecurity &amp; Child Welfare Involvement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CEC608-64DE-584C-865F-232BF597C46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413" y="1648650"/>
            <a:ext cx="4889500" cy="90487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2600">
                <a:ea typeface="+mn-lt"/>
                <a:cs typeface="+mn-lt"/>
              </a:rPr>
              <a:t>Most reliable </a:t>
            </a:r>
            <a:r>
              <a:rPr lang="en-US" sz="2600" b="1">
                <a:solidFill>
                  <a:schemeClr val="accent4">
                    <a:lumMod val="75000"/>
                  </a:schemeClr>
                </a:solidFill>
                <a:ea typeface="+mn-lt"/>
                <a:cs typeface="+mn-lt"/>
              </a:rPr>
              <a:t>economic predictors of child welfare involvement</a:t>
            </a:r>
            <a:endParaRPr lang="en-US" sz="2600" b="1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sz="2400" b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FECEDF-9FE1-4499-AC7C-95DA9E4185A9}"/>
              </a:ext>
            </a:extLst>
          </p:cNvPr>
          <p:cNvSpPr txBox="1"/>
          <p:nvPr/>
        </p:nvSpPr>
        <p:spPr>
          <a:xfrm>
            <a:off x="5135846" y="1639944"/>
            <a:ext cx="6400798" cy="83907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Strongest predictors of </a:t>
            </a:r>
          </a:p>
          <a:p>
            <a:pPr marL="0" marR="0" lvl="0" indent="0" algn="ctr" defTabSz="914400" rtl="0" eaLnBrk="1" fontAlgn="auto" latinLnBrk="0" hangingPunct="1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213368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investigated neglect reports</a:t>
            </a:r>
            <a:endParaRPr kumimoji="0" lang="en-US" sz="2600" b="1" i="0" u="none" strike="noStrike" kern="1200" cap="none" spc="0" normalizeH="0" baseline="0" noProof="0">
              <a:ln>
                <a:noFill/>
              </a:ln>
              <a:solidFill>
                <a:srgbClr val="213368"/>
              </a:solidFill>
              <a:effectLst/>
              <a:uLnTx/>
              <a:uFillTx/>
              <a:latin typeface="Garamond"/>
              <a:ea typeface="+mn-lt"/>
              <a:cs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1BA10-8942-4353-8707-425AE425D8AD}"/>
              </a:ext>
            </a:extLst>
          </p:cNvPr>
          <p:cNvSpPr txBox="1"/>
          <p:nvPr/>
        </p:nvSpPr>
        <p:spPr>
          <a:xfrm>
            <a:off x="55852" y="6321022"/>
            <a:ext cx="394647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(Conrad-</a:t>
            </a:r>
            <a:r>
              <a:rPr kumimoji="0" lang="en-US" sz="14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Hiebner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, 2020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systematic review) 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78EE584-DDBB-4441-96B4-72D8E7D17541}"/>
              </a:ext>
            </a:extLst>
          </p:cNvPr>
          <p:cNvCxnSpPr/>
          <p:nvPr/>
        </p:nvCxnSpPr>
        <p:spPr>
          <a:xfrm>
            <a:off x="5049539" y="1698969"/>
            <a:ext cx="11262" cy="5045462"/>
          </a:xfrm>
          <a:prstGeom prst="straightConnector1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C6D2F21C-6F98-4283-939D-28805B5C6E6B}"/>
              </a:ext>
            </a:extLst>
          </p:cNvPr>
          <p:cNvSpPr txBox="1"/>
          <p:nvPr/>
        </p:nvSpPr>
        <p:spPr>
          <a:xfrm>
            <a:off x="5133427" y="6287905"/>
            <a:ext cx="3500248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Slack, 2011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cross-study comparison) 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0620A1E-BC97-4ECA-BB34-0E69571B1B51}"/>
              </a:ext>
            </a:extLst>
          </p:cNvPr>
          <p:cNvGrpSpPr/>
          <p:nvPr/>
        </p:nvGrpSpPr>
        <p:grpSpPr>
          <a:xfrm>
            <a:off x="472544" y="2654372"/>
            <a:ext cx="4042805" cy="2568670"/>
            <a:chOff x="614406" y="2859704"/>
            <a:chExt cx="4049816" cy="2606859"/>
          </a:xfrm>
        </p:grpSpPr>
        <p:sp>
          <p:nvSpPr>
            <p:cNvPr id="16" name="Rectangle: Rounded Corners 2">
              <a:extLst>
                <a:ext uri="{FF2B5EF4-FFF2-40B4-BE49-F238E27FC236}">
                  <a16:creationId xmlns:a16="http://schemas.microsoft.com/office/drawing/2014/main" id="{4E5DAE0E-1159-493F-AB0E-6C46C4466620}"/>
                </a:ext>
              </a:extLst>
            </p:cNvPr>
            <p:cNvSpPr/>
            <p:nvPr/>
          </p:nvSpPr>
          <p:spPr>
            <a:xfrm>
              <a:off x="614406" y="2875429"/>
              <a:ext cx="1828800" cy="1188720"/>
            </a:xfrm>
            <a:prstGeom prst="roundRect">
              <a:avLst/>
            </a:prstGeom>
            <a:solidFill>
              <a:srgbClr val="1C9A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17" name="Rectangle: Rounded Corners 21">
              <a:extLst>
                <a:ext uri="{FF2B5EF4-FFF2-40B4-BE49-F238E27FC236}">
                  <a16:creationId xmlns:a16="http://schemas.microsoft.com/office/drawing/2014/main" id="{D9454E3F-5B7C-4EC4-85B9-B3AD4ACCD5FF}"/>
                </a:ext>
              </a:extLst>
            </p:cNvPr>
            <p:cNvSpPr/>
            <p:nvPr/>
          </p:nvSpPr>
          <p:spPr>
            <a:xfrm>
              <a:off x="2835422" y="2884436"/>
              <a:ext cx="1828800" cy="1188720"/>
            </a:xfrm>
            <a:prstGeom prst="roundRect">
              <a:avLst/>
            </a:prstGeom>
            <a:solidFill>
              <a:srgbClr val="1C9A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18" name="Rectangle: Rounded Corners 22">
              <a:extLst>
                <a:ext uri="{FF2B5EF4-FFF2-40B4-BE49-F238E27FC236}">
                  <a16:creationId xmlns:a16="http://schemas.microsoft.com/office/drawing/2014/main" id="{D8EAECA1-753C-444E-BF9C-30CDA3706F19}"/>
                </a:ext>
              </a:extLst>
            </p:cNvPr>
            <p:cNvSpPr/>
            <p:nvPr/>
          </p:nvSpPr>
          <p:spPr>
            <a:xfrm>
              <a:off x="1596491" y="4277843"/>
              <a:ext cx="1828800" cy="1188720"/>
            </a:xfrm>
            <a:prstGeom prst="roundRect">
              <a:avLst/>
            </a:prstGeom>
            <a:solidFill>
              <a:srgbClr val="1C9A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D705C2F-F404-47E7-83E1-D895A906B864}"/>
                </a:ext>
              </a:extLst>
            </p:cNvPr>
            <p:cNvSpPr txBox="1"/>
            <p:nvPr/>
          </p:nvSpPr>
          <p:spPr>
            <a:xfrm>
              <a:off x="690395" y="2936124"/>
              <a:ext cx="1418822" cy="6559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Segoe UI" panose="020B0502040204020203" pitchFamily="34" charset="0"/>
                  <a:ea typeface="+mn-ea"/>
                  <a:cs typeface="Segoe UI" panose="020B0502040204020203" pitchFamily="34" charset="0"/>
                </a:rPr>
                <a:t>Income Loss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5667B80-7F84-48B4-8264-FA5D9DBC1ABA}"/>
                </a:ext>
              </a:extLst>
            </p:cNvPr>
            <p:cNvSpPr txBox="1"/>
            <p:nvPr/>
          </p:nvSpPr>
          <p:spPr>
            <a:xfrm>
              <a:off x="3245400" y="2859704"/>
              <a:ext cx="1418822" cy="9370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Segoe UI" panose="020B0502040204020203" pitchFamily="34" charset="0"/>
                  <a:ea typeface="+mn-ea"/>
                  <a:cs typeface="Segoe UI" panose="020B0502040204020203" pitchFamily="34" charset="0"/>
                </a:rPr>
                <a:t>Cumulative Material Hardship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C0B3E8F-5110-46C9-907A-42846F8B08BD}"/>
                </a:ext>
              </a:extLst>
            </p:cNvPr>
            <p:cNvSpPr txBox="1"/>
            <p:nvPr/>
          </p:nvSpPr>
          <p:spPr>
            <a:xfrm>
              <a:off x="1606221" y="4382607"/>
              <a:ext cx="1418822" cy="6559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Segoe UI" panose="020B0502040204020203" pitchFamily="34" charset="0"/>
                  <a:ea typeface="+mn-ea"/>
                  <a:cs typeface="Segoe UI" panose="020B0502040204020203" pitchFamily="34" charset="0"/>
                </a:rPr>
                <a:t>Housing Hardship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9EB576F-29FF-47D2-9BE4-07D4F07B332A}"/>
              </a:ext>
            </a:extLst>
          </p:cNvPr>
          <p:cNvGrpSpPr/>
          <p:nvPr/>
        </p:nvGrpSpPr>
        <p:grpSpPr>
          <a:xfrm>
            <a:off x="5265919" y="2657695"/>
            <a:ext cx="1828800" cy="1188720"/>
            <a:chOff x="5490014" y="2869610"/>
            <a:chExt cx="1828800" cy="1188720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6DC8D74D-D707-4060-A5DE-ED61E0DBA080}"/>
                </a:ext>
              </a:extLst>
            </p:cNvPr>
            <p:cNvGrpSpPr/>
            <p:nvPr/>
          </p:nvGrpSpPr>
          <p:grpSpPr>
            <a:xfrm>
              <a:off x="5490014" y="2869610"/>
              <a:ext cx="1828800" cy="1188720"/>
              <a:chOff x="7657136" y="3459720"/>
              <a:chExt cx="1828800" cy="1188720"/>
            </a:xfrm>
          </p:grpSpPr>
          <p:sp>
            <p:nvSpPr>
              <p:cNvPr id="25" name="Rectangle: Rounded Corners 32">
                <a:extLst>
                  <a:ext uri="{FF2B5EF4-FFF2-40B4-BE49-F238E27FC236}">
                    <a16:creationId xmlns:a16="http://schemas.microsoft.com/office/drawing/2014/main" id="{C8AF517C-5CCD-4258-83E2-924C9286C3A1}"/>
                  </a:ext>
                </a:extLst>
              </p:cNvPr>
              <p:cNvSpPr/>
              <p:nvPr/>
            </p:nvSpPr>
            <p:spPr>
              <a:xfrm>
                <a:off x="7657136" y="3459720"/>
                <a:ext cx="1828800" cy="1188720"/>
              </a:xfrm>
              <a:prstGeom prst="roundRect">
                <a:avLst/>
              </a:prstGeom>
              <a:solidFill>
                <a:srgbClr val="213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Garamond"/>
                  <a:ea typeface="+mn-ea"/>
                  <a:cs typeface="+mn-cs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B4B86F76-B709-4AE4-AAE5-FF0AF01FC15F}"/>
                  </a:ext>
                </a:extLst>
              </p:cNvPr>
              <p:cNvSpPr txBox="1"/>
              <p:nvPr/>
            </p:nvSpPr>
            <p:spPr>
              <a:xfrm>
                <a:off x="7720320" y="3922126"/>
                <a:ext cx="14188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9CDE">
                        <a:lumMod val="20000"/>
                        <a:lumOff val="80000"/>
                      </a:srgbClr>
                    </a:solidFill>
                    <a:effectLst/>
                    <a:uLnTx/>
                    <a:uFillTx/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rPr>
                  <a:t>Food pantry use</a:t>
                </a:r>
              </a:p>
            </p:txBody>
          </p:sp>
        </p:grpSp>
        <p:pic>
          <p:nvPicPr>
            <p:cNvPr id="24" name="Graphic 63" descr="Grocery bag with solid fill">
              <a:extLst>
                <a:ext uri="{FF2B5EF4-FFF2-40B4-BE49-F238E27FC236}">
                  <a16:creationId xmlns:a16="http://schemas.microsoft.com/office/drawing/2014/main" id="{82FB9C1C-2773-4D77-987E-20CBA78330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0922" y="2937311"/>
              <a:ext cx="782736" cy="782736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56BD1F7-F477-4A82-8441-1CBD28E342D8}"/>
              </a:ext>
            </a:extLst>
          </p:cNvPr>
          <p:cNvGrpSpPr/>
          <p:nvPr/>
        </p:nvGrpSpPr>
        <p:grpSpPr>
          <a:xfrm>
            <a:off x="5302401" y="3882037"/>
            <a:ext cx="1828800" cy="1344501"/>
            <a:chOff x="6388668" y="3923297"/>
            <a:chExt cx="1828800" cy="1344501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650D86AC-5F1D-431B-B70B-4C6419B32771}"/>
                </a:ext>
              </a:extLst>
            </p:cNvPr>
            <p:cNvGrpSpPr/>
            <p:nvPr/>
          </p:nvGrpSpPr>
          <p:grpSpPr>
            <a:xfrm>
              <a:off x="6388668" y="4079078"/>
              <a:ext cx="1828800" cy="1188720"/>
              <a:chOff x="7686347" y="3441903"/>
              <a:chExt cx="1828800" cy="1188720"/>
            </a:xfrm>
          </p:grpSpPr>
          <p:sp>
            <p:nvSpPr>
              <p:cNvPr id="30" name="Rectangle: Rounded Corners 39">
                <a:extLst>
                  <a:ext uri="{FF2B5EF4-FFF2-40B4-BE49-F238E27FC236}">
                    <a16:creationId xmlns:a16="http://schemas.microsoft.com/office/drawing/2014/main" id="{F9326F8D-E4C4-4D19-9F97-6C6954E21161}"/>
                  </a:ext>
                </a:extLst>
              </p:cNvPr>
              <p:cNvSpPr/>
              <p:nvPr/>
            </p:nvSpPr>
            <p:spPr>
              <a:xfrm>
                <a:off x="7686347" y="3441903"/>
                <a:ext cx="1828800" cy="1188720"/>
              </a:xfrm>
              <a:prstGeom prst="roundRect">
                <a:avLst/>
              </a:prstGeom>
              <a:solidFill>
                <a:srgbClr val="213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Garamond"/>
                  <a:ea typeface="+mn-ea"/>
                  <a:cs typeface="+mn-cs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DDEB8D9-90C7-422C-AEBB-B0928B600296}"/>
                  </a:ext>
                </a:extLst>
              </p:cNvPr>
              <p:cNvSpPr txBox="1"/>
              <p:nvPr/>
            </p:nvSpPr>
            <p:spPr>
              <a:xfrm>
                <a:off x="8096325" y="3909057"/>
                <a:ext cx="14188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9CDE">
                        <a:lumMod val="20000"/>
                        <a:lumOff val="80000"/>
                      </a:srgbClr>
                    </a:solidFill>
                    <a:effectLst/>
                    <a:uLnTx/>
                    <a:uFillTx/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rPr>
                  <a:t>Difficulty paying rent</a:t>
                </a:r>
              </a:p>
            </p:txBody>
          </p:sp>
        </p:grpSp>
        <p:pic>
          <p:nvPicPr>
            <p:cNvPr id="29" name="Graphic 69" descr="Bank check with solid fill">
              <a:extLst>
                <a:ext uri="{FF2B5EF4-FFF2-40B4-BE49-F238E27FC236}">
                  <a16:creationId xmlns:a16="http://schemas.microsoft.com/office/drawing/2014/main" id="{06E86102-71BF-42E7-A9F9-BE30411E27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6016" y="3923297"/>
              <a:ext cx="914400" cy="914400"/>
            </a:xfrm>
            <a:prstGeom prst="rect">
              <a:avLst/>
            </a:prstGeom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774B44A-A37B-4998-AE90-6DE82B256534}"/>
              </a:ext>
            </a:extLst>
          </p:cNvPr>
          <p:cNvGrpSpPr/>
          <p:nvPr/>
        </p:nvGrpSpPr>
        <p:grpSpPr>
          <a:xfrm>
            <a:off x="9775540" y="4036007"/>
            <a:ext cx="2103144" cy="1188720"/>
            <a:chOff x="9582774" y="4262365"/>
            <a:chExt cx="2103144" cy="118872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B882F9F8-C7FC-4F94-A070-38FF7B6CC18E}"/>
                </a:ext>
              </a:extLst>
            </p:cNvPr>
            <p:cNvGrpSpPr/>
            <p:nvPr/>
          </p:nvGrpSpPr>
          <p:grpSpPr>
            <a:xfrm>
              <a:off x="9582774" y="4262365"/>
              <a:ext cx="1974823" cy="1188720"/>
              <a:chOff x="7498587" y="3512582"/>
              <a:chExt cx="1974823" cy="1188720"/>
            </a:xfrm>
          </p:grpSpPr>
          <p:sp>
            <p:nvSpPr>
              <p:cNvPr id="36" name="Rectangle: Rounded Corners 51">
                <a:extLst>
                  <a:ext uri="{FF2B5EF4-FFF2-40B4-BE49-F238E27FC236}">
                    <a16:creationId xmlns:a16="http://schemas.microsoft.com/office/drawing/2014/main" id="{74556564-A5C2-4FF9-8E6D-FAA03510E066}"/>
                  </a:ext>
                </a:extLst>
              </p:cNvPr>
              <p:cNvSpPr/>
              <p:nvPr/>
            </p:nvSpPr>
            <p:spPr>
              <a:xfrm>
                <a:off x="7498587" y="3512582"/>
                <a:ext cx="1974823" cy="1188720"/>
              </a:xfrm>
              <a:prstGeom prst="roundRect">
                <a:avLst/>
              </a:prstGeom>
              <a:solidFill>
                <a:srgbClr val="213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Garamond"/>
                  <a:ea typeface="+mn-ea"/>
                  <a:cs typeface="+mn-cs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F576D47-6425-45CF-9675-06887FE50434}"/>
                  </a:ext>
                </a:extLst>
              </p:cNvPr>
              <p:cNvSpPr txBox="1"/>
              <p:nvPr/>
            </p:nvSpPr>
            <p:spPr>
              <a:xfrm>
                <a:off x="7521320" y="3600842"/>
                <a:ext cx="150878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009CDE">
                        <a:lumMod val="20000"/>
                        <a:lumOff val="80000"/>
                      </a:srgbClr>
                    </a:solidFill>
                    <a:effectLst/>
                    <a:uLnTx/>
                    <a:uFillTx/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rPr>
                  <a:t>Inability to receive medical care for sick family member</a:t>
                </a:r>
              </a:p>
            </p:txBody>
          </p:sp>
        </p:grpSp>
        <p:pic>
          <p:nvPicPr>
            <p:cNvPr id="35" name="Graphic 59" descr="Medicine with solid fill">
              <a:extLst>
                <a:ext uri="{FF2B5EF4-FFF2-40B4-BE49-F238E27FC236}">
                  <a16:creationId xmlns:a16="http://schemas.microsoft.com/office/drawing/2014/main" id="{DED229D0-2535-49B6-ADF6-87BDA636B8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90380" y="4290009"/>
              <a:ext cx="795538" cy="795538"/>
            </a:xfrm>
            <a:prstGeom prst="rect">
              <a:avLst/>
            </a:prstGeom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D275DBC-60BC-43F7-8661-1262253FA52D}"/>
              </a:ext>
            </a:extLst>
          </p:cNvPr>
          <p:cNvGrpSpPr/>
          <p:nvPr/>
        </p:nvGrpSpPr>
        <p:grpSpPr>
          <a:xfrm>
            <a:off x="7578177" y="2657695"/>
            <a:ext cx="1828800" cy="1188720"/>
            <a:chOff x="7931389" y="2851793"/>
            <a:chExt cx="1828800" cy="1188720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55B28A64-DC1E-4275-97AE-813AF2448C06}"/>
                </a:ext>
              </a:extLst>
            </p:cNvPr>
            <p:cNvGrpSpPr/>
            <p:nvPr/>
          </p:nvGrpSpPr>
          <p:grpSpPr>
            <a:xfrm>
              <a:off x="7931389" y="2851793"/>
              <a:ext cx="1828800" cy="1188720"/>
              <a:chOff x="7686347" y="3441903"/>
              <a:chExt cx="1828800" cy="1188720"/>
            </a:xfrm>
          </p:grpSpPr>
          <p:sp>
            <p:nvSpPr>
              <p:cNvPr id="42" name="Rectangle: Rounded Corners 45">
                <a:extLst>
                  <a:ext uri="{FF2B5EF4-FFF2-40B4-BE49-F238E27FC236}">
                    <a16:creationId xmlns:a16="http://schemas.microsoft.com/office/drawing/2014/main" id="{4BDD5EEB-1FBB-4AE6-B711-5D183767950F}"/>
                  </a:ext>
                </a:extLst>
              </p:cNvPr>
              <p:cNvSpPr/>
              <p:nvPr/>
            </p:nvSpPr>
            <p:spPr>
              <a:xfrm>
                <a:off x="7686347" y="3441903"/>
                <a:ext cx="1828800" cy="1188720"/>
              </a:xfrm>
              <a:prstGeom prst="roundRect">
                <a:avLst/>
              </a:prstGeom>
              <a:solidFill>
                <a:srgbClr val="213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Garamond"/>
                  <a:ea typeface="+mn-ea"/>
                  <a:cs typeface="+mn-cs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8B067F10-068C-4582-8395-835B52948A0A}"/>
                  </a:ext>
                </a:extLst>
              </p:cNvPr>
              <p:cNvSpPr txBox="1"/>
              <p:nvPr/>
            </p:nvSpPr>
            <p:spPr>
              <a:xfrm>
                <a:off x="8093639" y="3950853"/>
                <a:ext cx="14188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9CDE">
                        <a:lumMod val="20000"/>
                        <a:lumOff val="80000"/>
                      </a:srgbClr>
                    </a:solidFill>
                    <a:effectLst/>
                    <a:uLnTx/>
                    <a:uFillTx/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rPr>
                  <a:t>Cutting meals</a:t>
                </a:r>
              </a:p>
            </p:txBody>
          </p:sp>
        </p:grpSp>
        <p:pic>
          <p:nvPicPr>
            <p:cNvPr id="41" name="Graphic 65" descr="Lunch Box with solid fill">
              <a:extLst>
                <a:ext uri="{FF2B5EF4-FFF2-40B4-BE49-F238E27FC236}">
                  <a16:creationId xmlns:a16="http://schemas.microsoft.com/office/drawing/2014/main" id="{7EC378EC-1936-4F1A-9599-A91D85196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18740" y="3090518"/>
              <a:ext cx="818255" cy="818255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DD76B2F7-8343-41AC-A3AE-4C50347A744A}"/>
              </a:ext>
            </a:extLst>
          </p:cNvPr>
          <p:cNvGrpSpPr/>
          <p:nvPr/>
        </p:nvGrpSpPr>
        <p:grpSpPr>
          <a:xfrm>
            <a:off x="9858538" y="2613814"/>
            <a:ext cx="1828800" cy="1229275"/>
            <a:chOff x="5125243" y="5305173"/>
            <a:chExt cx="1828800" cy="1229275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F5CBB08E-CCFF-4944-8C59-80AA1E09BEDD}"/>
                </a:ext>
              </a:extLst>
            </p:cNvPr>
            <p:cNvGrpSpPr/>
            <p:nvPr/>
          </p:nvGrpSpPr>
          <p:grpSpPr>
            <a:xfrm>
              <a:off x="5125243" y="5334119"/>
              <a:ext cx="1828800" cy="1200329"/>
              <a:chOff x="7686347" y="3430294"/>
              <a:chExt cx="1828800" cy="1200329"/>
            </a:xfrm>
          </p:grpSpPr>
          <p:sp>
            <p:nvSpPr>
              <p:cNvPr id="47" name="Rectangle: Rounded Corners 42">
                <a:extLst>
                  <a:ext uri="{FF2B5EF4-FFF2-40B4-BE49-F238E27FC236}">
                    <a16:creationId xmlns:a16="http://schemas.microsoft.com/office/drawing/2014/main" id="{D04FEA1F-E384-40E3-A3A8-4402AB41F88D}"/>
                  </a:ext>
                </a:extLst>
              </p:cNvPr>
              <p:cNvSpPr/>
              <p:nvPr/>
            </p:nvSpPr>
            <p:spPr>
              <a:xfrm>
                <a:off x="7686347" y="3441903"/>
                <a:ext cx="1828800" cy="1188720"/>
              </a:xfrm>
              <a:prstGeom prst="roundRect">
                <a:avLst/>
              </a:prstGeom>
              <a:solidFill>
                <a:srgbClr val="213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Garamond"/>
                  <a:ea typeface="+mn-ea"/>
                  <a:cs typeface="+mn-cs"/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B873876B-D879-4744-835C-B030AD97BDFF}"/>
                  </a:ext>
                </a:extLst>
              </p:cNvPr>
              <p:cNvSpPr txBox="1"/>
              <p:nvPr/>
            </p:nvSpPr>
            <p:spPr>
              <a:xfrm>
                <a:off x="7712855" y="3430294"/>
                <a:ext cx="123691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9CDE">
                        <a:lumMod val="20000"/>
                        <a:lumOff val="80000"/>
                      </a:srgbClr>
                    </a:solidFill>
                    <a:effectLst/>
                    <a:uLnTx/>
                    <a:uFillTx/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rPr>
                  <a:t>Short duration of residence</a:t>
                </a:r>
              </a:p>
            </p:txBody>
          </p:sp>
        </p:grpSp>
        <p:pic>
          <p:nvPicPr>
            <p:cNvPr id="46" name="Graphic 67" descr="Box trolley with solid fill">
              <a:extLst>
                <a:ext uri="{FF2B5EF4-FFF2-40B4-BE49-F238E27FC236}">
                  <a16:creationId xmlns:a16="http://schemas.microsoft.com/office/drawing/2014/main" id="{3C00180B-B2C4-4617-A423-EA71B3076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5166" y="5305173"/>
              <a:ext cx="914400" cy="914400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69DBD40-0EF7-411F-A560-C6A09A7837EC}"/>
              </a:ext>
            </a:extLst>
          </p:cNvPr>
          <p:cNvGrpSpPr/>
          <p:nvPr/>
        </p:nvGrpSpPr>
        <p:grpSpPr>
          <a:xfrm>
            <a:off x="7559495" y="4017909"/>
            <a:ext cx="1828800" cy="1188720"/>
            <a:chOff x="8022385" y="5523711"/>
            <a:chExt cx="1828800" cy="1188720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22B4A6D3-4A0C-496B-A93D-659197762A02}"/>
                </a:ext>
              </a:extLst>
            </p:cNvPr>
            <p:cNvGrpSpPr/>
            <p:nvPr/>
          </p:nvGrpSpPr>
          <p:grpSpPr>
            <a:xfrm>
              <a:off x="8022385" y="5523711"/>
              <a:ext cx="1828800" cy="1188720"/>
              <a:chOff x="7686347" y="3441903"/>
              <a:chExt cx="1828800" cy="1188720"/>
            </a:xfrm>
          </p:grpSpPr>
          <p:sp>
            <p:nvSpPr>
              <p:cNvPr id="52" name="Rectangle: Rounded Corners 48">
                <a:extLst>
                  <a:ext uri="{FF2B5EF4-FFF2-40B4-BE49-F238E27FC236}">
                    <a16:creationId xmlns:a16="http://schemas.microsoft.com/office/drawing/2014/main" id="{EE9A7903-B320-49FB-A876-15407C3FAACB}"/>
                  </a:ext>
                </a:extLst>
              </p:cNvPr>
              <p:cNvSpPr/>
              <p:nvPr/>
            </p:nvSpPr>
            <p:spPr>
              <a:xfrm>
                <a:off x="7686347" y="3441903"/>
                <a:ext cx="1828800" cy="1188720"/>
              </a:xfrm>
              <a:prstGeom prst="roundRect">
                <a:avLst/>
              </a:prstGeom>
              <a:solidFill>
                <a:srgbClr val="213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Garamond"/>
                  <a:ea typeface="+mn-ea"/>
                  <a:cs typeface="+mn-cs"/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739976C1-0E14-441C-9385-082C2B66AD10}"/>
                  </a:ext>
                </a:extLst>
              </p:cNvPr>
              <p:cNvSpPr txBox="1"/>
              <p:nvPr/>
            </p:nvSpPr>
            <p:spPr>
              <a:xfrm>
                <a:off x="8096325" y="3898232"/>
                <a:ext cx="14188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9CDE">
                        <a:lumMod val="20000"/>
                        <a:lumOff val="80000"/>
                      </a:srgbClr>
                    </a:solidFill>
                    <a:effectLst/>
                    <a:uLnTx/>
                    <a:uFillTx/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rPr>
                  <a:t>Utility shutoffs</a:t>
                </a:r>
              </a:p>
            </p:txBody>
          </p:sp>
        </p:grpSp>
        <p:pic>
          <p:nvPicPr>
            <p:cNvPr id="51" name="Graphic 57" descr="Lightbulb with solid fill">
              <a:extLst>
                <a:ext uri="{FF2B5EF4-FFF2-40B4-BE49-F238E27FC236}">
                  <a16:creationId xmlns:a16="http://schemas.microsoft.com/office/drawing/2014/main" id="{DB6C289B-2ED3-4A17-A9A7-7E4BC2C2DF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1067" y="5639564"/>
              <a:ext cx="944612" cy="944612"/>
            </a:xfrm>
            <a:prstGeom prst="rect">
              <a:avLst/>
            </a:prstGeom>
          </p:spPr>
        </p:pic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51447F70-0221-4B46-90A7-B7B71E1D1FDB}"/>
              </a:ext>
            </a:extLst>
          </p:cNvPr>
          <p:cNvGrpSpPr/>
          <p:nvPr/>
        </p:nvGrpSpPr>
        <p:grpSpPr>
          <a:xfrm>
            <a:off x="7556809" y="5359052"/>
            <a:ext cx="1831486" cy="1244185"/>
            <a:chOff x="10130822" y="2727845"/>
            <a:chExt cx="1831486" cy="1244185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8A0480B6-7796-4DEA-8A39-7B51CAB69AB5}"/>
                </a:ext>
              </a:extLst>
            </p:cNvPr>
            <p:cNvGrpSpPr/>
            <p:nvPr/>
          </p:nvGrpSpPr>
          <p:grpSpPr>
            <a:xfrm>
              <a:off x="10130822" y="2783310"/>
              <a:ext cx="1831486" cy="1188720"/>
              <a:chOff x="7683661" y="3441903"/>
              <a:chExt cx="1831486" cy="1188720"/>
            </a:xfrm>
          </p:grpSpPr>
          <p:sp>
            <p:nvSpPr>
              <p:cNvPr id="57" name="Rectangle: Rounded Corners 54">
                <a:extLst>
                  <a:ext uri="{FF2B5EF4-FFF2-40B4-BE49-F238E27FC236}">
                    <a16:creationId xmlns:a16="http://schemas.microsoft.com/office/drawing/2014/main" id="{77078B2E-31BA-49A9-892E-967029D61754}"/>
                  </a:ext>
                </a:extLst>
              </p:cNvPr>
              <p:cNvSpPr/>
              <p:nvPr/>
            </p:nvSpPr>
            <p:spPr>
              <a:xfrm>
                <a:off x="7686347" y="3441903"/>
                <a:ext cx="1828800" cy="1188720"/>
              </a:xfrm>
              <a:prstGeom prst="roundRect">
                <a:avLst/>
              </a:prstGeom>
              <a:solidFill>
                <a:srgbClr val="213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9CDE">
                      <a:lumMod val="20000"/>
                      <a:lumOff val="80000"/>
                    </a:srgbClr>
                  </a:solidFill>
                  <a:effectLst/>
                  <a:uLnTx/>
                  <a:uFillTx/>
                  <a:latin typeface="Garamond"/>
                  <a:ea typeface="+mn-ea"/>
                  <a:cs typeface="+mn-cs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5418883-B336-4521-8229-2408A14D8CB8}"/>
                  </a:ext>
                </a:extLst>
              </p:cNvPr>
              <p:cNvSpPr txBox="1"/>
              <p:nvPr/>
            </p:nvSpPr>
            <p:spPr>
              <a:xfrm>
                <a:off x="7683661" y="3964771"/>
                <a:ext cx="18314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9CDE">
                        <a:lumMod val="20000"/>
                        <a:lumOff val="80000"/>
                      </a:srgbClr>
                    </a:solidFill>
                    <a:effectLst/>
                    <a:uLnTx/>
                    <a:uFillTx/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rPr>
                  <a:t>Public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9CDE">
                        <a:lumMod val="20000"/>
                        <a:lumOff val="80000"/>
                      </a:srgbClr>
                    </a:solidFill>
                    <a:effectLst/>
                    <a:uLnTx/>
                    <a:uFillTx/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rPr>
                  <a:t>benefit receipt</a:t>
                </a:r>
              </a:p>
            </p:txBody>
          </p:sp>
        </p:grpSp>
        <p:pic>
          <p:nvPicPr>
            <p:cNvPr id="56" name="Graphic 61" descr="Credit card with solid fill">
              <a:extLst>
                <a:ext uri="{FF2B5EF4-FFF2-40B4-BE49-F238E27FC236}">
                  <a16:creationId xmlns:a16="http://schemas.microsoft.com/office/drawing/2014/main" id="{0144DE36-E13C-4D00-B964-9B69670A442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90709" y="2727845"/>
              <a:ext cx="914400" cy="914400"/>
            </a:xfrm>
            <a:prstGeom prst="rect">
              <a:avLst/>
            </a:prstGeom>
          </p:spPr>
        </p:pic>
      </p:grpSp>
      <p:pic>
        <p:nvPicPr>
          <p:cNvPr id="6" name="Graphic 5" descr="House with solid fill">
            <a:extLst>
              <a:ext uri="{FF2B5EF4-FFF2-40B4-BE49-F238E27FC236}">
                <a16:creationId xmlns:a16="http://schemas.microsoft.com/office/drawing/2014/main" id="{4435B27C-BF9E-4D53-9F5E-A2D28EB0D9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425929" y="4372245"/>
            <a:ext cx="850796" cy="850796"/>
          </a:xfrm>
          <a:prstGeom prst="rect">
            <a:avLst/>
          </a:prstGeom>
        </p:spPr>
      </p:pic>
      <p:pic>
        <p:nvPicPr>
          <p:cNvPr id="59" name="Graphic 58" descr="Money with solid fill">
            <a:extLst>
              <a:ext uri="{FF2B5EF4-FFF2-40B4-BE49-F238E27FC236}">
                <a16:creationId xmlns:a16="http://schemas.microsoft.com/office/drawing/2014/main" id="{EC03E823-435F-41CA-849B-876A9C57B30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26730" y="2970540"/>
            <a:ext cx="897611" cy="897611"/>
          </a:xfrm>
          <a:prstGeom prst="rect">
            <a:avLst/>
          </a:prstGeom>
        </p:spPr>
      </p:pic>
      <p:pic>
        <p:nvPicPr>
          <p:cNvPr id="61" name="Graphic 60">
            <a:extLst>
              <a:ext uri="{FF2B5EF4-FFF2-40B4-BE49-F238E27FC236}">
                <a16:creationId xmlns:a16="http://schemas.microsoft.com/office/drawing/2014/main" id="{4B72C655-987A-4288-921F-DFF19279848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797112" y="3073313"/>
            <a:ext cx="665041" cy="6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334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6BB48-AB0A-4655-B276-16B6D1645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793" y="134937"/>
            <a:ext cx="10287000" cy="1210109"/>
          </a:xfrm>
        </p:spPr>
        <p:txBody>
          <a:bodyPr>
            <a:normAutofit fontScale="90000"/>
          </a:bodyPr>
          <a:lstStyle/>
          <a:p>
            <a:r>
              <a:rPr lang="en-US"/>
              <a:t>Multiple Material &amp; Economic Hardships Can Overload Families 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6B18AE1-E242-44AA-A84C-04690B831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417838" cy="752855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1C9F2DF-3547-4A69-9371-46C8CC7A0406}"/>
              </a:ext>
            </a:extLst>
          </p:cNvPr>
          <p:cNvSpPr txBox="1"/>
          <p:nvPr/>
        </p:nvSpPr>
        <p:spPr>
          <a:xfrm>
            <a:off x="225704" y="289367"/>
            <a:ext cx="11754094" cy="101566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3000">
                <a:solidFill>
                  <a:schemeClr val="bg1"/>
                </a:solidFill>
                <a:latin typeface="+mj-lt"/>
              </a:rPr>
              <a:t>Multiple Material &amp; Economic Hardships Overload Families and </a:t>
            </a:r>
          </a:p>
          <a:p>
            <a:r>
              <a:rPr lang="en-US" sz="3000">
                <a:solidFill>
                  <a:schemeClr val="bg1"/>
                </a:solidFill>
                <a:latin typeface="+mj-lt"/>
              </a:rPr>
              <a:t>Increase Risk for Child Welfare Involvement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D170EB-8D02-B946-A675-D129FD0998E2}"/>
              </a:ext>
            </a:extLst>
          </p:cNvPr>
          <p:cNvSpPr txBox="1"/>
          <p:nvPr/>
        </p:nvSpPr>
        <p:spPr>
          <a:xfrm>
            <a:off x="2118320" y="6545063"/>
            <a:ext cx="7495281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i="1"/>
              <a:t>Adapted from: </a:t>
            </a:r>
            <a:r>
              <a:rPr lang="en-US" sz="1400"/>
              <a:t>(Conrad-</a:t>
            </a:r>
            <a:r>
              <a:rPr lang="en-US" sz="1400" err="1"/>
              <a:t>Hiebner</a:t>
            </a:r>
            <a:r>
              <a:rPr lang="en-US" sz="1400"/>
              <a:t>, 2020) </a:t>
            </a:r>
            <a:r>
              <a:rPr lang="en-US" sz="1400">
                <a:ea typeface="+mn-lt"/>
                <a:cs typeface="+mn-lt"/>
              </a:rPr>
              <a:t>(Slack</a:t>
            </a:r>
            <a:r>
              <a:rPr lang="en-US" sz="1400"/>
              <a:t>, 2011) (Sweetland, 2021)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F9164E-CFA0-4233-A65B-32A198D6AD95}"/>
              </a:ext>
            </a:extLst>
          </p:cNvPr>
          <p:cNvSpPr txBox="1"/>
          <p:nvPr/>
        </p:nvSpPr>
        <p:spPr>
          <a:xfrm>
            <a:off x="2757340" y="6264382"/>
            <a:ext cx="6303507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Visual created by Chapin Hall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4351F0-3124-6940-A84F-A7770D522A6C}"/>
              </a:ext>
            </a:extLst>
          </p:cNvPr>
          <p:cNvSpPr/>
          <p:nvPr/>
        </p:nvSpPr>
        <p:spPr>
          <a:xfrm>
            <a:off x="9756560" y="1816986"/>
            <a:ext cx="2414726" cy="484444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47A14-D862-7DCD-A16B-714F23EA4B3F}"/>
              </a:ext>
            </a:extLst>
          </p:cNvPr>
          <p:cNvSpPr txBox="1"/>
          <p:nvPr/>
        </p:nvSpPr>
        <p:spPr>
          <a:xfrm>
            <a:off x="9876408" y="1839102"/>
            <a:ext cx="2175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>
                <a:solidFill>
                  <a:schemeClr val="bg1"/>
                </a:solidFill>
                <a:latin typeface="+mj-lt"/>
              </a:rPr>
              <a:t>Watch the </a:t>
            </a:r>
            <a:r>
              <a:rPr lang="en-US" sz="1100">
                <a:solidFill>
                  <a:schemeClr val="bg1"/>
                </a:solidFill>
                <a:latin typeface="Avenir Next LT Pro Demi" panose="020B0704020202020204" pitchFamily="34" charset="0"/>
              </a:rPr>
              <a:t>Overloaded Parents </a:t>
            </a:r>
            <a:r>
              <a:rPr lang="en-US" sz="1100">
                <a:solidFill>
                  <a:schemeClr val="bg1"/>
                </a:solidFill>
                <a:latin typeface="+mj-lt"/>
              </a:rPr>
              <a:t>Video by NSPCC</a:t>
            </a:r>
          </a:p>
        </p:txBody>
      </p:sp>
      <p:sp>
        <p:nvSpPr>
          <p:cNvPr id="9" name="Rectangle 8">
            <a:hlinkClick r:id="rId4"/>
            <a:extLst>
              <a:ext uri="{FF2B5EF4-FFF2-40B4-BE49-F238E27FC236}">
                <a16:creationId xmlns:a16="http://schemas.microsoft.com/office/drawing/2014/main" id="{58A1641F-C36F-9CB2-31BB-CD662A4C41A0}"/>
              </a:ext>
            </a:extLst>
          </p:cNvPr>
          <p:cNvSpPr/>
          <p:nvPr/>
        </p:nvSpPr>
        <p:spPr>
          <a:xfrm>
            <a:off x="9623395" y="1776970"/>
            <a:ext cx="2672178" cy="543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06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E51188A-BE8E-4BC5-8156-FBBF38D1E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5016" y="1833703"/>
            <a:ext cx="12318124" cy="2546395"/>
          </a:xfrm>
        </p:spPr>
        <p:txBody>
          <a:bodyPr anchor="b">
            <a:normAutofit/>
          </a:bodyPr>
          <a:lstStyle/>
          <a:p>
            <a:br>
              <a:rPr lang="en-US" sz="3400"/>
            </a:br>
            <a:r>
              <a:rPr lang="en-US" sz="6000">
                <a:latin typeface="Avenir Next LT Pro Demi" panose="020B0704020202020204" pitchFamily="34" charset="0"/>
              </a:rPr>
              <a:t>Evidence: </a:t>
            </a:r>
            <a:br>
              <a:rPr lang="en-US" sz="3400"/>
            </a:br>
            <a:r>
              <a:rPr lang="en-US" sz="3600"/>
              <a:t>Relationship between Economic &amp; Concrete Supports </a:t>
            </a:r>
            <a:br>
              <a:rPr lang="en-US" sz="3600"/>
            </a:br>
            <a:r>
              <a:rPr lang="en-US" sz="3600"/>
              <a:t>and Child Welfare Involvement </a:t>
            </a:r>
            <a:endParaRPr lang="en-US" sz="3400"/>
          </a:p>
        </p:txBody>
      </p:sp>
    </p:spTree>
    <p:extLst>
      <p:ext uri="{BB962C8B-B14F-4D97-AF65-F5344CB8AC3E}">
        <p14:creationId xmlns:p14="http://schemas.microsoft.com/office/powerpoint/2010/main" val="4166182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6243DD5-BC1D-472D-92EA-325F7AA5D298}"/>
              </a:ext>
            </a:extLst>
          </p:cNvPr>
          <p:cNvSpPr/>
          <p:nvPr/>
        </p:nvSpPr>
        <p:spPr>
          <a:xfrm>
            <a:off x="461487" y="1712371"/>
            <a:ext cx="2535102" cy="133697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6ED9CF-C7E6-428D-91A0-AF65B942B3E3}"/>
              </a:ext>
            </a:extLst>
          </p:cNvPr>
          <p:cNvSpPr/>
          <p:nvPr/>
        </p:nvSpPr>
        <p:spPr>
          <a:xfrm>
            <a:off x="461486" y="3502506"/>
            <a:ext cx="2535102" cy="133697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5AD9A07-68F7-46CD-9655-56B4298B1487}"/>
              </a:ext>
            </a:extLst>
          </p:cNvPr>
          <p:cNvSpPr/>
          <p:nvPr/>
        </p:nvSpPr>
        <p:spPr>
          <a:xfrm>
            <a:off x="458758" y="5229205"/>
            <a:ext cx="2535102" cy="133697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C9D19D8-A5A6-40F2-B671-4E4593CAABB0}"/>
              </a:ext>
            </a:extLst>
          </p:cNvPr>
          <p:cNvSpPr/>
          <p:nvPr/>
        </p:nvSpPr>
        <p:spPr>
          <a:xfrm>
            <a:off x="3684634" y="3502505"/>
            <a:ext cx="2535102" cy="133697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58E5533-98AB-439D-A376-02A19157E4FC}"/>
              </a:ext>
            </a:extLst>
          </p:cNvPr>
          <p:cNvSpPr/>
          <p:nvPr/>
        </p:nvSpPr>
        <p:spPr>
          <a:xfrm>
            <a:off x="3639318" y="1723563"/>
            <a:ext cx="2535102" cy="133697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006239-19BB-4E6C-AF42-BCD91A548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38" y="134937"/>
            <a:ext cx="11842239" cy="1202299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Decreased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Access to Economic &amp; Concrete Supports Is Associated with Increased Child Welfare Involvement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7B317-B510-42E6-B212-2B287161D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6856" y="2844157"/>
            <a:ext cx="3324022" cy="146206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600" b="1">
                <a:solidFill>
                  <a:schemeClr val="accent1"/>
                </a:solidFill>
              </a:rPr>
              <a:t>Increased risk for child welfare involvement</a:t>
            </a:r>
          </a:p>
        </p:txBody>
      </p:sp>
      <p:pic>
        <p:nvPicPr>
          <p:cNvPr id="5" name="Graphic 7" descr="Clipboard All Crosses with solid fill">
            <a:extLst>
              <a:ext uri="{FF2B5EF4-FFF2-40B4-BE49-F238E27FC236}">
                <a16:creationId xmlns:a16="http://schemas.microsoft.com/office/drawing/2014/main" id="{9241793A-C966-459E-9EB3-247D952A6A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1486" y="1887545"/>
            <a:ext cx="883639" cy="906528"/>
          </a:xfrm>
          <a:prstGeom prst="rect">
            <a:avLst/>
          </a:prstGeom>
        </p:spPr>
      </p:pic>
      <p:pic>
        <p:nvPicPr>
          <p:cNvPr id="7" name="Graphic 6" descr="Baby crawling with solid fill">
            <a:extLst>
              <a:ext uri="{FF2B5EF4-FFF2-40B4-BE49-F238E27FC236}">
                <a16:creationId xmlns:a16="http://schemas.microsoft.com/office/drawing/2014/main" id="{DFEDB1CF-C720-46B1-8EF3-BB3E549E71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514023" y="3769578"/>
            <a:ext cx="939402" cy="873095"/>
          </a:xfrm>
          <a:prstGeom prst="rect">
            <a:avLst/>
          </a:prstGeom>
        </p:spPr>
      </p:pic>
      <p:pic>
        <p:nvPicPr>
          <p:cNvPr id="9" name="Graphic 8" descr="Briefcase with solid fill">
            <a:extLst>
              <a:ext uri="{FF2B5EF4-FFF2-40B4-BE49-F238E27FC236}">
                <a16:creationId xmlns:a16="http://schemas.microsoft.com/office/drawing/2014/main" id="{0651B301-F031-4EF0-B5D8-4C881D8514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3753507" y="3801183"/>
            <a:ext cx="739614" cy="739616"/>
          </a:xfrm>
          <a:prstGeom prst="rect">
            <a:avLst/>
          </a:prstGeom>
        </p:spPr>
      </p:pic>
      <p:pic>
        <p:nvPicPr>
          <p:cNvPr id="13" name="Graphic 4" descr="House with solid fill">
            <a:extLst>
              <a:ext uri="{FF2B5EF4-FFF2-40B4-BE49-F238E27FC236}">
                <a16:creationId xmlns:a16="http://schemas.microsoft.com/office/drawing/2014/main" id="{B41E8DAD-A90C-4217-891D-B0DD5053C0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1594" y="5367457"/>
            <a:ext cx="939402" cy="894198"/>
          </a:xfrm>
          <a:prstGeom prst="rect">
            <a:avLst/>
          </a:prstGeom>
        </p:spPr>
      </p:pic>
      <p:sp>
        <p:nvSpPr>
          <p:cNvPr id="18" name="Equals 17">
            <a:extLst>
              <a:ext uri="{FF2B5EF4-FFF2-40B4-BE49-F238E27FC236}">
                <a16:creationId xmlns:a16="http://schemas.microsoft.com/office/drawing/2014/main" id="{3367D894-870F-45F3-9A58-279C599ED99D}"/>
              </a:ext>
            </a:extLst>
          </p:cNvPr>
          <p:cNvSpPr/>
          <p:nvPr/>
        </p:nvSpPr>
        <p:spPr>
          <a:xfrm>
            <a:off x="6978041" y="3152637"/>
            <a:ext cx="785090" cy="842818"/>
          </a:xfrm>
          <a:prstGeom prst="mathEqual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CEE47CE-0480-45B8-80C6-0C6F6B7F74CF}"/>
              </a:ext>
            </a:extLst>
          </p:cNvPr>
          <p:cNvSpPr txBox="1"/>
          <p:nvPr/>
        </p:nvSpPr>
        <p:spPr>
          <a:xfrm>
            <a:off x="4571843" y="3826393"/>
            <a:ext cx="1809387" cy="729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Reduced employment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CD44D1-B341-4CA0-966B-0CA9A52913C5}"/>
              </a:ext>
            </a:extLst>
          </p:cNvPr>
          <p:cNvSpPr txBox="1"/>
          <p:nvPr/>
        </p:nvSpPr>
        <p:spPr>
          <a:xfrm>
            <a:off x="1396913" y="1884219"/>
            <a:ext cx="134314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Reduced TANF benefits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72A060F-B97C-40D7-ABEA-F8AD9FC046C8}"/>
              </a:ext>
            </a:extLst>
          </p:cNvPr>
          <p:cNvSpPr txBox="1"/>
          <p:nvPr/>
        </p:nvSpPr>
        <p:spPr>
          <a:xfrm>
            <a:off x="1505962" y="3884193"/>
            <a:ext cx="1427504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Lack of child care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AE64067-EC25-5286-5F54-69A0649A63B8}"/>
              </a:ext>
            </a:extLst>
          </p:cNvPr>
          <p:cNvGrpSpPr/>
          <p:nvPr/>
        </p:nvGrpSpPr>
        <p:grpSpPr>
          <a:xfrm>
            <a:off x="3639318" y="5229205"/>
            <a:ext cx="2727885" cy="1336973"/>
            <a:chOff x="3774296" y="3552808"/>
            <a:chExt cx="2727885" cy="1336973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205F6FB-9950-4D7F-8DA5-2EF9636B4993}"/>
                </a:ext>
              </a:extLst>
            </p:cNvPr>
            <p:cNvSpPr/>
            <p:nvPr/>
          </p:nvSpPr>
          <p:spPr>
            <a:xfrm>
              <a:off x="3774296" y="3552808"/>
              <a:ext cx="2535102" cy="1336973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pic>
          <p:nvPicPr>
            <p:cNvPr id="11" name="Content Placeholder 4" descr="Car with solid fill">
              <a:extLst>
                <a:ext uri="{FF2B5EF4-FFF2-40B4-BE49-F238E27FC236}">
                  <a16:creationId xmlns:a16="http://schemas.microsoft.com/office/drawing/2014/main" id="{F74FC281-CF3A-42A3-8588-E940858D1B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3842570" y="3612392"/>
              <a:ext cx="1023252" cy="1030281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B6F161D-03EF-47E7-B0F8-096290E30CDA}"/>
                </a:ext>
              </a:extLst>
            </p:cNvPr>
            <p:cNvSpPr txBox="1"/>
            <p:nvPr/>
          </p:nvSpPr>
          <p:spPr>
            <a:xfrm>
              <a:off x="4928152" y="3794554"/>
              <a:ext cx="1574029" cy="707886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Garamond"/>
                  <a:ea typeface="+mn-ea"/>
                  <a:cs typeface="+mn-cs"/>
                </a:rPr>
                <a:t>Increased gas prices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D9C3801E-987B-482C-836B-2608B578E070}"/>
              </a:ext>
            </a:extLst>
          </p:cNvPr>
          <p:cNvSpPr txBox="1"/>
          <p:nvPr/>
        </p:nvSpPr>
        <p:spPr>
          <a:xfrm>
            <a:off x="1448714" y="5405845"/>
            <a:ext cx="1623115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Lack of stable housing </a:t>
            </a:r>
          </a:p>
        </p:txBody>
      </p:sp>
      <p:pic>
        <p:nvPicPr>
          <p:cNvPr id="16" name="Graphic 7" descr="Wallet with solid fill">
            <a:extLst>
              <a:ext uri="{FF2B5EF4-FFF2-40B4-BE49-F238E27FC236}">
                <a16:creationId xmlns:a16="http://schemas.microsoft.com/office/drawing/2014/main" id="{7397A5D6-C3B9-0448-8DA2-9E0135F7674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607588" y="1955566"/>
            <a:ext cx="838742" cy="92018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36E3025-2571-CA4B-859E-CEFD9EA02E6B}"/>
              </a:ext>
            </a:extLst>
          </p:cNvPr>
          <p:cNvSpPr txBox="1"/>
          <p:nvPr/>
        </p:nvSpPr>
        <p:spPr>
          <a:xfrm>
            <a:off x="4340621" y="1955566"/>
            <a:ext cx="189093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Reduced income &amp; negative earnings shocks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E7417F-36CA-4A54-92EB-6F01DCB3E951}"/>
              </a:ext>
            </a:extLst>
          </p:cNvPr>
          <p:cNvSpPr txBox="1"/>
          <p:nvPr/>
        </p:nvSpPr>
        <p:spPr>
          <a:xfrm>
            <a:off x="6404434" y="6002844"/>
            <a:ext cx="464608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(Ginther, 2017) (Ginther, 2022) (Paxson, 2003) (Yang, 2016) (Cash, 2003)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(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Klevens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, 2015) (Brown, 2020) (Berger, 2011) (Warren, 2015) (Cai, 2021)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(Weiner, 2020) (McLaughlin, 2017) (Bullinger, 2021) (Berger, 2015)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(</a:t>
            </a:r>
            <a:r>
              <a:rPr kumimoji="0" lang="en-US" sz="12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Frioux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, 2014) (Wood, 2012)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pic>
        <p:nvPicPr>
          <p:cNvPr id="10" name="Graphic 9" descr="Arrow Right with solid fill">
            <a:extLst>
              <a:ext uri="{FF2B5EF4-FFF2-40B4-BE49-F238E27FC236}">
                <a16:creationId xmlns:a16="http://schemas.microsoft.com/office/drawing/2014/main" id="{B6753EF6-A25C-4502-A708-CD271D4A424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16200000">
            <a:off x="7518452" y="2841696"/>
            <a:ext cx="1429359" cy="142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6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1AA28CBF-F507-30B3-5103-8A5A99000C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96" b="12896"/>
          <a:stretch/>
        </p:blipFill>
        <p:spPr>
          <a:xfrm>
            <a:off x="1681869" y="1363996"/>
            <a:ext cx="7402741" cy="48128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BEF941-A5A6-44D8-BEBE-3D0E64B7D946}"/>
              </a:ext>
            </a:extLst>
          </p:cNvPr>
          <p:cNvSpPr txBox="1"/>
          <p:nvPr/>
        </p:nvSpPr>
        <p:spPr>
          <a:xfrm>
            <a:off x="94934" y="6452366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ea typeface="+mn-lt"/>
                <a:cs typeface="+mn-lt"/>
              </a:rPr>
              <a:t>  </a:t>
            </a:r>
            <a:r>
              <a:rPr lang="en-US" sz="1600">
                <a:ea typeface="+mn-lt"/>
                <a:cs typeface="+mn-lt"/>
              </a:rPr>
              <a:t>(Ginther, 2017)</a:t>
            </a:r>
          </a:p>
          <a:p>
            <a:pPr algn="l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EEE255-C45F-4CFD-918C-C081F8244D73}"/>
              </a:ext>
            </a:extLst>
          </p:cNvPr>
          <p:cNvSpPr txBox="1"/>
          <p:nvPr/>
        </p:nvSpPr>
        <p:spPr>
          <a:xfrm>
            <a:off x="3323034" y="6353461"/>
            <a:ext cx="4871048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/>
              <a:t>(Increases observed from 2004 to 2015)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F1F00E9-42B4-2448-94AF-FC8D6943099C}"/>
              </a:ext>
            </a:extLst>
          </p:cNvPr>
          <p:cNvSpPr txBox="1">
            <a:spLocks/>
          </p:cNvSpPr>
          <p:nvPr/>
        </p:nvSpPr>
        <p:spPr>
          <a:xfrm>
            <a:off x="8463512" y="1532122"/>
            <a:ext cx="3399740" cy="1554435"/>
          </a:xfrm>
          <a:prstGeom prst="rect">
            <a:avLst/>
          </a:prstGeom>
          <a:solidFill>
            <a:schemeClr val="accent3"/>
          </a:solidFill>
          <a:ln w="57150">
            <a:solidFill>
              <a:schemeClr val="accent4"/>
            </a:solidFill>
          </a:ln>
        </p:spPr>
        <p:txBody>
          <a:bodyPr vert="horz" lIns="182880" tIns="182880" rIns="274320" bIns="18288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sz="1600" b="1" dirty="0">
                <a:solidFill>
                  <a:schemeClr val="bg1"/>
                </a:solidFill>
                <a:latin typeface="+mj-lt"/>
              </a:rPr>
              <a:t>Reminder:  </a:t>
            </a:r>
            <a:r>
              <a:rPr lang="en-US" sz="1600" dirty="0">
                <a:solidFill>
                  <a:schemeClr val="bg1"/>
                </a:solidFill>
                <a:latin typeface="+mj-lt"/>
              </a:rPr>
              <a:t>The first statutory goal of TANF is to support needy families so that children  can remain safely at home or with relatives. </a:t>
            </a:r>
            <a:endParaRPr lang="en-US" sz="16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7DA54100-77AB-CE4C-9AB4-CACEE36CC599}"/>
              </a:ext>
            </a:extLst>
          </p:cNvPr>
          <p:cNvSpPr txBox="1">
            <a:spLocks/>
          </p:cNvSpPr>
          <p:nvPr/>
        </p:nvSpPr>
        <p:spPr>
          <a:xfrm>
            <a:off x="238492" y="138047"/>
            <a:ext cx="8765605" cy="11363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213368"/>
                </a:solidFill>
                <a:latin typeface="Gotham Light"/>
                <a:ea typeface="+mj-ea"/>
                <a:cs typeface="+mj-cs"/>
              </a:defRPr>
            </a:lvl1pPr>
          </a:lstStyle>
          <a:p>
            <a:r>
              <a:rPr lang="en-US" sz="3600">
                <a:latin typeface="+mj-lt"/>
              </a:rPr>
              <a:t>Lack of Access to Temporary Assistance to Needy Families (TANF)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823D5C-6E7F-6C6D-7607-61871F5A7947}"/>
              </a:ext>
            </a:extLst>
          </p:cNvPr>
          <p:cNvSpPr txBox="1"/>
          <p:nvPr/>
        </p:nvSpPr>
        <p:spPr>
          <a:xfrm>
            <a:off x="241276" y="2210083"/>
            <a:ext cx="2596858" cy="21236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200" b="1">
                <a:solidFill>
                  <a:srgbClr val="800000"/>
                </a:solidFill>
              </a:rPr>
              <a:t>States that imposed total benefit loss as the most severe sanction for not meeting TANF work requirements:</a:t>
            </a:r>
            <a:endParaRPr lang="en-US" sz="2200">
              <a:solidFill>
                <a:srgbClr val="8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216C66D-2946-F794-1ECA-B7665E4DB8C8}"/>
              </a:ext>
            </a:extLst>
          </p:cNvPr>
          <p:cNvSpPr/>
          <p:nvPr/>
        </p:nvSpPr>
        <p:spPr>
          <a:xfrm>
            <a:off x="10877007" y="5526315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2400BC-45C6-4E7F-E5A7-8011913595BA}"/>
              </a:ext>
            </a:extLst>
          </p:cNvPr>
          <p:cNvSpPr/>
          <p:nvPr/>
        </p:nvSpPr>
        <p:spPr>
          <a:xfrm rot="5400000">
            <a:off x="10441578" y="5978436"/>
            <a:ext cx="1314994" cy="444137"/>
          </a:xfrm>
          <a:prstGeom prst="rect">
            <a:avLst/>
          </a:prstGeom>
          <a:solidFill>
            <a:srgbClr val="213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3D1E6C-0178-FE1E-D339-A4323500550B}"/>
              </a:ext>
            </a:extLst>
          </p:cNvPr>
          <p:cNvSpPr/>
          <p:nvPr/>
        </p:nvSpPr>
        <p:spPr>
          <a:xfrm>
            <a:off x="11534503" y="6213566"/>
            <a:ext cx="657498" cy="644434"/>
          </a:xfrm>
          <a:prstGeom prst="rect">
            <a:avLst/>
          </a:prstGeom>
          <a:solidFill>
            <a:srgbClr val="2A5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579"/>
          </a:p>
        </p:txBody>
      </p:sp>
    </p:spTree>
    <p:extLst>
      <p:ext uri="{BB962C8B-B14F-4D97-AF65-F5344CB8AC3E}">
        <p14:creationId xmlns:p14="http://schemas.microsoft.com/office/powerpoint/2010/main" val="6381819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292-21E7-43EF-B512-2F345173C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14" y="134938"/>
            <a:ext cx="10484152" cy="1241918"/>
          </a:xfrm>
        </p:spPr>
        <p:txBody>
          <a:bodyPr/>
          <a:lstStyle/>
          <a:p>
            <a:r>
              <a:rPr lang="en-US"/>
              <a:t>Lack of Access to Child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71F0D7-442D-40F0-B5D1-9D82935BB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8938" y="1672362"/>
            <a:ext cx="7695125" cy="4914946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457200" indent="-457200">
              <a:lnSpc>
                <a:spcPct val="120000"/>
              </a:lnSpc>
            </a:pPr>
            <a:r>
              <a:rPr lang="en-US" sz="11200"/>
              <a:t>For every additional child care concern reported by families receiving TANF, the </a:t>
            </a:r>
            <a:r>
              <a:rPr lang="en-US" sz="11200" b="1"/>
              <a:t>risk of supervisory child neglect increases by 20% </a:t>
            </a:r>
            <a:endParaRPr lang="en-US" sz="11200"/>
          </a:p>
          <a:p>
            <a:pPr marL="457200" indent="-457200">
              <a:lnSpc>
                <a:spcPct val="120000"/>
              </a:lnSpc>
            </a:pPr>
            <a:r>
              <a:rPr lang="en-US" sz="11200"/>
              <a:t>Mothers entering substance use treatment who have difficulty securing child care are </a:t>
            </a:r>
            <a:r>
              <a:rPr lang="en-US" sz="11200" b="1"/>
              <a:t>82% more likely to self-report child neglect </a:t>
            </a:r>
            <a:r>
              <a:rPr lang="en-US" sz="9200" i="1"/>
              <a:t>(compared to mothers entering treatment who don’t have this difficulty)</a:t>
            </a:r>
          </a:p>
          <a:p>
            <a:pPr marL="457200" indent="-457200">
              <a:lnSpc>
                <a:spcPct val="120000"/>
              </a:lnSpc>
            </a:pPr>
            <a:endParaRPr lang="en-US" sz="800"/>
          </a:p>
          <a:p>
            <a:pPr marL="914400" lvl="2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10000"/>
              <a:t>Difficulty finding child care was a </a:t>
            </a:r>
            <a:r>
              <a:rPr lang="en-US" sz="10000" u="sng"/>
              <a:t>stronger predictor of maternal neglect than almost any other factor measured in this study</a:t>
            </a:r>
            <a:r>
              <a:rPr lang="en-US" sz="10000"/>
              <a:t>, including mental health &amp; severity of drug use </a:t>
            </a:r>
            <a:endParaRPr lang="en-US" sz="10000">
              <a:ea typeface="+mn-lt"/>
              <a:cs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620F8A-3E6D-4F90-99AA-592FFEBC0466}"/>
              </a:ext>
            </a:extLst>
          </p:cNvPr>
          <p:cNvSpPr txBox="1"/>
          <p:nvPr/>
        </p:nvSpPr>
        <p:spPr>
          <a:xfrm>
            <a:off x="139126" y="6138287"/>
            <a:ext cx="2297503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/>
              <a:t>(Yang, 2016) </a:t>
            </a:r>
          </a:p>
          <a:p>
            <a:r>
              <a:rPr lang="en-US" sz="1600"/>
              <a:t>(Cash, 2003)</a:t>
            </a:r>
          </a:p>
        </p:txBody>
      </p:sp>
      <p:pic>
        <p:nvPicPr>
          <p:cNvPr id="6" name="Graphic 5" descr="Baby crawling with solid fill">
            <a:extLst>
              <a:ext uri="{FF2B5EF4-FFF2-40B4-BE49-F238E27FC236}">
                <a16:creationId xmlns:a16="http://schemas.microsoft.com/office/drawing/2014/main" id="{2DC8EC76-CCBE-5345-8B16-DAE49B38D1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39126" y="2814452"/>
            <a:ext cx="2614401" cy="2630767"/>
          </a:xfrm>
          <a:prstGeom prst="rect">
            <a:avLst/>
          </a:prstGeom>
        </p:spPr>
      </p:pic>
      <p:pic>
        <p:nvPicPr>
          <p:cNvPr id="5" name="Graphic 4" descr="Spilt/Cracked Glass Of Milk with solid fill">
            <a:extLst>
              <a:ext uri="{FF2B5EF4-FFF2-40B4-BE49-F238E27FC236}">
                <a16:creationId xmlns:a16="http://schemas.microsoft.com/office/drawing/2014/main" id="{81B66D46-07B2-44D6-932C-8F29C889D8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22229" y="498801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2252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51FB2-BD35-AD49-9528-95522EF72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560" y="134875"/>
            <a:ext cx="12029440" cy="1273449"/>
          </a:xfrm>
        </p:spPr>
        <p:txBody>
          <a:bodyPr>
            <a:normAutofit/>
          </a:bodyPr>
          <a:lstStyle/>
          <a:p>
            <a:r>
              <a:rPr lang="en-US" dirty="0"/>
              <a:t>Reduced Employment</a:t>
            </a:r>
            <a:endParaRPr lang="en-US" sz="4000" dirty="0"/>
          </a:p>
        </p:txBody>
      </p:sp>
      <p:pic>
        <p:nvPicPr>
          <p:cNvPr id="4" name="Graphic 3" descr="Briefcase with solid fill">
            <a:extLst>
              <a:ext uri="{FF2B5EF4-FFF2-40B4-BE49-F238E27FC236}">
                <a16:creationId xmlns:a16="http://schemas.microsoft.com/office/drawing/2014/main" id="{8949FF10-D2FC-5347-8843-A1AEC6428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64251" y="2415018"/>
            <a:ext cx="2958353" cy="29583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14404A-1C2E-9E4E-836A-3A3062D4C7A8}"/>
              </a:ext>
            </a:extLst>
          </p:cNvPr>
          <p:cNvSpPr txBox="1"/>
          <p:nvPr/>
        </p:nvSpPr>
        <p:spPr>
          <a:xfrm>
            <a:off x="3676338" y="2275732"/>
            <a:ext cx="7403340" cy="36009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000"/>
              <a:t>During the Great Recession (2007</a:t>
            </a:r>
            <a:r>
              <a:rPr lang="en-US" sz="3000">
                <a:latin typeface="Times New Roman"/>
                <a:cs typeface="Times New Roman"/>
              </a:rPr>
              <a:t>–</a:t>
            </a:r>
            <a:r>
              <a:rPr lang="en-US" sz="3000"/>
              <a:t>2009), the rate of abusive head trauma (AHT) for children &lt; 5 years old was </a:t>
            </a:r>
            <a:r>
              <a:rPr lang="en-US" sz="3000" b="1"/>
              <a:t>considerably higher</a:t>
            </a:r>
            <a:r>
              <a:rPr lang="en-US" sz="3000"/>
              <a:t> than during the period immediately before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60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/>
              <a:t>AHT rate </a:t>
            </a:r>
            <a:r>
              <a:rPr lang="en-US" sz="2800" b="1"/>
              <a:t>increased</a:t>
            </a:r>
            <a:r>
              <a:rPr lang="en-US" sz="2800"/>
              <a:t> from 8.9 in 100,000 children before the recession </a:t>
            </a:r>
            <a:r>
              <a:rPr lang="en-US" sz="2800">
                <a:sym typeface="Wingdings" panose="05000000000000000000" pitchFamily="2" charset="2"/>
              </a:rPr>
              <a:t>to </a:t>
            </a:r>
            <a:r>
              <a:rPr lang="en-US" sz="2800"/>
              <a:t>14.7 in 100,000 children during the recession</a:t>
            </a:r>
          </a:p>
          <a:p>
            <a:r>
              <a:rPr lang="en-US"/>
              <a:t>                                                                  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69A66F-9A26-5642-8DC5-76660ECAA98F}"/>
              </a:ext>
            </a:extLst>
          </p:cNvPr>
          <p:cNvSpPr txBox="1"/>
          <p:nvPr/>
        </p:nvSpPr>
        <p:spPr>
          <a:xfrm>
            <a:off x="255520" y="6380065"/>
            <a:ext cx="472585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600"/>
              <a:t>(Berger, 2011)</a:t>
            </a:r>
          </a:p>
        </p:txBody>
      </p:sp>
    </p:spTree>
    <p:extLst>
      <p:ext uri="{BB962C8B-B14F-4D97-AF65-F5344CB8AC3E}">
        <p14:creationId xmlns:p14="http://schemas.microsoft.com/office/powerpoint/2010/main" val="33872049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 descr="Baby Onesie with solid fill">
            <a:extLst>
              <a:ext uri="{FF2B5EF4-FFF2-40B4-BE49-F238E27FC236}">
                <a16:creationId xmlns:a16="http://schemas.microsoft.com/office/drawing/2014/main" id="{A816394F-1ADE-8F4E-8D97-B5B223030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3798" y="2353354"/>
            <a:ext cx="3340705" cy="33512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194" y="259628"/>
            <a:ext cx="10891108" cy="1167413"/>
          </a:xfrm>
        </p:spPr>
        <p:txBody>
          <a:bodyPr anchor="b">
            <a:noAutofit/>
          </a:bodyPr>
          <a:lstStyle/>
          <a:p>
            <a:r>
              <a:rPr lang="en-US" sz="4000">
                <a:ea typeface="+mj-lt"/>
                <a:cs typeface="+mj-lt"/>
              </a:rPr>
              <a:t>Evidence of Causal Effect of Income on Risk for Child Welfare Involvement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9537" y="1665417"/>
            <a:ext cx="7002859" cy="485396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/>
              <a:t>Mothers who participate in TANF and are eligible to receive </a:t>
            </a:r>
            <a:r>
              <a:rPr lang="en-US" u="sng"/>
              <a:t>full child support</a:t>
            </a:r>
            <a:r>
              <a:rPr lang="en-US"/>
              <a:t> for their children (and child support is disregarded in determining welfare benefits) are </a:t>
            </a:r>
            <a:r>
              <a:rPr lang="en-US" b="1"/>
              <a:t>10%</a:t>
            </a:r>
            <a:r>
              <a:rPr lang="en-US"/>
              <a:t> </a:t>
            </a:r>
            <a:r>
              <a:rPr lang="en-US" b="1"/>
              <a:t>less likely to have a child subject to a screened-in maltreatment report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i="1"/>
              <a:t>(compared to mothers who are eligible to receive only partial child support payments)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100"/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600"/>
              <a:t>Even a modest increase in child support payments</a:t>
            </a:r>
            <a:r>
              <a:rPr lang="en-US" sz="2600">
                <a:latin typeface="Times New Roman"/>
                <a:cs typeface="Times New Roman"/>
              </a:rPr>
              <a:t>—</a:t>
            </a:r>
            <a:r>
              <a:rPr lang="en-US" sz="2600" u="sng"/>
              <a:t>averaging $100 per year</a:t>
            </a:r>
            <a:r>
              <a:rPr lang="en-US" sz="2600">
                <a:latin typeface="Times New Roman"/>
                <a:cs typeface="Times New Roman"/>
              </a:rPr>
              <a:t>—</a:t>
            </a:r>
            <a:r>
              <a:rPr lang="en-US" sz="2600"/>
              <a:t>results in a decrease in screened-in maltreatment reports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10CD2E-642E-4DBE-8724-51BC697010D4}"/>
              </a:ext>
            </a:extLst>
          </p:cNvPr>
          <p:cNvSpPr txBox="1"/>
          <p:nvPr/>
        </p:nvSpPr>
        <p:spPr>
          <a:xfrm>
            <a:off x="150193" y="6204140"/>
            <a:ext cx="3128150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(Cancian, 2013) 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(randomized controlled trial - RCT)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3454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772FE-E3DD-7C3B-819A-9EF17DCE1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Macro-Economic &amp; Employment Supports</a:t>
            </a:r>
          </a:p>
        </p:txBody>
      </p:sp>
    </p:spTree>
    <p:extLst>
      <p:ext uri="{BB962C8B-B14F-4D97-AF65-F5344CB8AC3E}">
        <p14:creationId xmlns:p14="http://schemas.microsoft.com/office/powerpoint/2010/main" val="2466208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4943C-77B6-C847-B22E-546C7FD6B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486" y="-11901"/>
            <a:ext cx="10530113" cy="1325563"/>
          </a:xfrm>
        </p:spPr>
        <p:txBody>
          <a:bodyPr/>
          <a:lstStyle/>
          <a:p>
            <a:r>
              <a:rPr lang="en-US"/>
              <a:t>Earned Income Tax Credit (EITC)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F3E17-6E8C-0B4F-B2DF-939E87392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5310" y="1771247"/>
            <a:ext cx="7642593" cy="519185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lnSpc>
                <a:spcPct val="100000"/>
              </a:lnSpc>
            </a:pPr>
            <a:r>
              <a:rPr lang="en-US" sz="3000"/>
              <a:t>10% increase in the generosity of </a:t>
            </a:r>
            <a:r>
              <a:rPr lang="en-US" sz="3000" u="sng"/>
              <a:t>refundable</a:t>
            </a:r>
            <a:r>
              <a:rPr lang="en-US" sz="3000"/>
              <a:t> state-level EITC benefits is associated with: </a:t>
            </a:r>
          </a:p>
          <a:p>
            <a:pPr marL="914400" lvl="2" indent="-4572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800" b="1"/>
              <a:t>5% decline in reported maltreatment rates</a:t>
            </a:r>
            <a:endParaRPr lang="en-US" sz="2800"/>
          </a:p>
          <a:p>
            <a:pPr marL="914400" lvl="2" indent="-4572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800" b="1"/>
              <a:t>9% decline in reported neglect rates</a:t>
            </a:r>
          </a:p>
          <a:p>
            <a:pPr marL="457200" lvl="1" indent="-457200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200"/>
          </a:p>
          <a:p>
            <a:pPr marL="457200" indent="-457200">
              <a:lnSpc>
                <a:spcPct val="100000"/>
              </a:lnSpc>
            </a:pPr>
            <a:r>
              <a:rPr lang="en-US" sz="3000" u="sng"/>
              <a:t>Refundable</a:t>
            </a:r>
            <a:r>
              <a:rPr lang="en-US" sz="3000"/>
              <a:t> state-level EITC (averaging $400 per year) is associated with a </a:t>
            </a:r>
            <a:r>
              <a:rPr lang="en-US" sz="3000" b="1"/>
              <a:t>13%</a:t>
            </a:r>
            <a:r>
              <a:rPr lang="en-US" sz="3000"/>
              <a:t> </a:t>
            </a:r>
            <a:r>
              <a:rPr lang="en-US" sz="3000" b="1"/>
              <a:t>decrease in hospital admissions for abusive head trauma </a:t>
            </a:r>
            <a:r>
              <a:rPr lang="en-US" sz="3000"/>
              <a:t>for children &lt; 2 years old</a:t>
            </a:r>
            <a:r>
              <a:rPr lang="en-US" sz="3000">
                <a:ea typeface="+mn-lt"/>
                <a:cs typeface="+mn-lt"/>
              </a:rPr>
              <a:t>*</a:t>
            </a:r>
            <a:r>
              <a:rPr lang="en-US" sz="3000"/>
              <a:t> </a:t>
            </a:r>
            <a:r>
              <a:rPr lang="en-US" sz="2400" i="1"/>
              <a:t>(even after controlling for poverty, race, education &amp; unemployment)</a:t>
            </a:r>
            <a:r>
              <a:rPr lang="en-US" sz="2400"/>
              <a:t> </a:t>
            </a:r>
            <a:r>
              <a:rPr lang="en-US"/>
              <a:t> 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00000"/>
              </a:lnSpc>
            </a:pPr>
            <a:endParaRPr lang="en-US" sz="3000" i="1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0DA34C5-45B3-4E31-ADE1-3722EB02CC97}"/>
              </a:ext>
            </a:extLst>
          </p:cNvPr>
          <p:cNvGrpSpPr/>
          <p:nvPr/>
        </p:nvGrpSpPr>
        <p:grpSpPr>
          <a:xfrm>
            <a:off x="347395" y="2385848"/>
            <a:ext cx="2774177" cy="3123649"/>
            <a:chOff x="4194617" y="2985979"/>
            <a:chExt cx="1724747" cy="1724747"/>
          </a:xfrm>
          <a:solidFill>
            <a:srgbClr val="002060"/>
          </a:solidFill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F6B2653F-23B2-4AB9-96EE-969D00191BA7}"/>
                </a:ext>
              </a:extLst>
            </p:cNvPr>
            <p:cNvSpPr/>
            <p:nvPr/>
          </p:nvSpPr>
          <p:spPr>
            <a:xfrm>
              <a:off x="4389382" y="4209990"/>
              <a:ext cx="222536" cy="389468"/>
            </a:xfrm>
            <a:custGeom>
              <a:avLst/>
              <a:gdLst>
                <a:gd name="connsiteX0" fmla="*/ 139040 w 222536"/>
                <a:gd name="connsiteY0" fmla="*/ 111268 h 389468"/>
                <a:gd name="connsiteX1" fmla="*/ 166872 w 222536"/>
                <a:gd name="connsiteY1" fmla="*/ 139100 h 389468"/>
                <a:gd name="connsiteX2" fmla="*/ 222536 w 222536"/>
                <a:gd name="connsiteY2" fmla="*/ 139100 h 389468"/>
                <a:gd name="connsiteX3" fmla="*/ 139100 w 222536"/>
                <a:gd name="connsiteY3" fmla="*/ 55664 h 389468"/>
                <a:gd name="connsiteX4" fmla="*/ 139100 w 222536"/>
                <a:gd name="connsiteY4" fmla="*/ 0 h 389468"/>
                <a:gd name="connsiteX5" fmla="*/ 83436 w 222536"/>
                <a:gd name="connsiteY5" fmla="*/ 0 h 389468"/>
                <a:gd name="connsiteX6" fmla="*/ 83436 w 222536"/>
                <a:gd name="connsiteY6" fmla="*/ 55664 h 389468"/>
                <a:gd name="connsiteX7" fmla="*/ 0 w 222536"/>
                <a:gd name="connsiteY7" fmla="*/ 55664 h 389468"/>
                <a:gd name="connsiteX8" fmla="*/ 0 w 222536"/>
                <a:gd name="connsiteY8" fmla="*/ 139100 h 389468"/>
                <a:gd name="connsiteX9" fmla="*/ 83436 w 222536"/>
                <a:gd name="connsiteY9" fmla="*/ 222536 h 389468"/>
                <a:gd name="connsiteX10" fmla="*/ 139100 w 222536"/>
                <a:gd name="connsiteY10" fmla="*/ 222536 h 389468"/>
                <a:gd name="connsiteX11" fmla="*/ 166933 w 222536"/>
                <a:gd name="connsiteY11" fmla="*/ 250368 h 389468"/>
                <a:gd name="connsiteX12" fmla="*/ 166933 w 222536"/>
                <a:gd name="connsiteY12" fmla="*/ 278201 h 389468"/>
                <a:gd name="connsiteX13" fmla="*/ 83497 w 222536"/>
                <a:gd name="connsiteY13" fmla="*/ 278201 h 389468"/>
                <a:gd name="connsiteX14" fmla="*/ 55665 w 222536"/>
                <a:gd name="connsiteY14" fmla="*/ 250368 h 389468"/>
                <a:gd name="connsiteX15" fmla="*/ 0 w 222536"/>
                <a:gd name="connsiteY15" fmla="*/ 250368 h 389468"/>
                <a:gd name="connsiteX16" fmla="*/ 83436 w 222536"/>
                <a:gd name="connsiteY16" fmla="*/ 333804 h 389468"/>
                <a:gd name="connsiteX17" fmla="*/ 83436 w 222536"/>
                <a:gd name="connsiteY17" fmla="*/ 389469 h 389468"/>
                <a:gd name="connsiteX18" fmla="*/ 139100 w 222536"/>
                <a:gd name="connsiteY18" fmla="*/ 389469 h 389468"/>
                <a:gd name="connsiteX19" fmla="*/ 139100 w 222536"/>
                <a:gd name="connsiteY19" fmla="*/ 333804 h 389468"/>
                <a:gd name="connsiteX20" fmla="*/ 222536 w 222536"/>
                <a:gd name="connsiteY20" fmla="*/ 333804 h 389468"/>
                <a:gd name="connsiteX21" fmla="*/ 222536 w 222536"/>
                <a:gd name="connsiteY21" fmla="*/ 250368 h 389468"/>
                <a:gd name="connsiteX22" fmla="*/ 139100 w 222536"/>
                <a:gd name="connsiteY22" fmla="*/ 166932 h 389468"/>
                <a:gd name="connsiteX23" fmla="*/ 83436 w 222536"/>
                <a:gd name="connsiteY23" fmla="*/ 166932 h 389468"/>
                <a:gd name="connsiteX24" fmla="*/ 55604 w 222536"/>
                <a:gd name="connsiteY24" fmla="*/ 139100 h 389468"/>
                <a:gd name="connsiteX25" fmla="*/ 55604 w 222536"/>
                <a:gd name="connsiteY25" fmla="*/ 111268 h 389468"/>
                <a:gd name="connsiteX26" fmla="*/ 139040 w 222536"/>
                <a:gd name="connsiteY26" fmla="*/ 111268 h 389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22536" h="389468">
                  <a:moveTo>
                    <a:pt x="139040" y="111268"/>
                  </a:moveTo>
                  <a:cubicBezTo>
                    <a:pt x="154381" y="111268"/>
                    <a:pt x="166872" y="123759"/>
                    <a:pt x="166872" y="139100"/>
                  </a:cubicBezTo>
                  <a:lnTo>
                    <a:pt x="222536" y="139100"/>
                  </a:lnTo>
                  <a:cubicBezTo>
                    <a:pt x="222536" y="93077"/>
                    <a:pt x="185063" y="55664"/>
                    <a:pt x="139100" y="55664"/>
                  </a:cubicBezTo>
                  <a:lnTo>
                    <a:pt x="139100" y="0"/>
                  </a:lnTo>
                  <a:lnTo>
                    <a:pt x="83436" y="0"/>
                  </a:lnTo>
                  <a:lnTo>
                    <a:pt x="83436" y="55664"/>
                  </a:lnTo>
                  <a:lnTo>
                    <a:pt x="0" y="55664"/>
                  </a:lnTo>
                  <a:lnTo>
                    <a:pt x="0" y="139100"/>
                  </a:lnTo>
                  <a:cubicBezTo>
                    <a:pt x="0" y="185123"/>
                    <a:pt x="37474" y="222536"/>
                    <a:pt x="83436" y="222536"/>
                  </a:cubicBezTo>
                  <a:lnTo>
                    <a:pt x="139100" y="222536"/>
                  </a:lnTo>
                  <a:cubicBezTo>
                    <a:pt x="154441" y="222536"/>
                    <a:pt x="166933" y="235028"/>
                    <a:pt x="166933" y="250368"/>
                  </a:cubicBezTo>
                  <a:lnTo>
                    <a:pt x="166933" y="278201"/>
                  </a:lnTo>
                  <a:lnTo>
                    <a:pt x="83497" y="278201"/>
                  </a:lnTo>
                  <a:cubicBezTo>
                    <a:pt x="68156" y="278201"/>
                    <a:pt x="55665" y="265710"/>
                    <a:pt x="55665" y="250368"/>
                  </a:cubicBezTo>
                  <a:lnTo>
                    <a:pt x="0" y="250368"/>
                  </a:lnTo>
                  <a:cubicBezTo>
                    <a:pt x="0" y="296392"/>
                    <a:pt x="37474" y="333804"/>
                    <a:pt x="83436" y="333804"/>
                  </a:cubicBezTo>
                  <a:lnTo>
                    <a:pt x="83436" y="389469"/>
                  </a:lnTo>
                  <a:lnTo>
                    <a:pt x="139100" y="389469"/>
                  </a:lnTo>
                  <a:lnTo>
                    <a:pt x="139100" y="333804"/>
                  </a:lnTo>
                  <a:lnTo>
                    <a:pt x="222536" y="333804"/>
                  </a:lnTo>
                  <a:lnTo>
                    <a:pt x="222536" y="250368"/>
                  </a:lnTo>
                  <a:cubicBezTo>
                    <a:pt x="222536" y="204345"/>
                    <a:pt x="185063" y="166932"/>
                    <a:pt x="139100" y="166932"/>
                  </a:cubicBezTo>
                  <a:lnTo>
                    <a:pt x="83436" y="166932"/>
                  </a:lnTo>
                  <a:cubicBezTo>
                    <a:pt x="68095" y="166932"/>
                    <a:pt x="55604" y="154441"/>
                    <a:pt x="55604" y="139100"/>
                  </a:cubicBezTo>
                  <a:lnTo>
                    <a:pt x="55604" y="111268"/>
                  </a:lnTo>
                  <a:lnTo>
                    <a:pt x="139040" y="111268"/>
                  </a:ln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78957B7-34CC-4DBA-8DE1-35FBBCA552AE}"/>
                </a:ext>
              </a:extLst>
            </p:cNvPr>
            <p:cNvSpPr/>
            <p:nvPr/>
          </p:nvSpPr>
          <p:spPr>
            <a:xfrm>
              <a:off x="5390856" y="3152912"/>
              <a:ext cx="166871" cy="166872"/>
            </a:xfrm>
            <a:custGeom>
              <a:avLst/>
              <a:gdLst>
                <a:gd name="connsiteX0" fmla="*/ 55604 w 166871"/>
                <a:gd name="connsiteY0" fmla="*/ 83436 h 166872"/>
                <a:gd name="connsiteX1" fmla="*/ 83436 w 166871"/>
                <a:gd name="connsiteY1" fmla="*/ 55604 h 166872"/>
                <a:gd name="connsiteX2" fmla="*/ 111268 w 166871"/>
                <a:gd name="connsiteY2" fmla="*/ 83436 h 166872"/>
                <a:gd name="connsiteX3" fmla="*/ 83436 w 166871"/>
                <a:gd name="connsiteY3" fmla="*/ 111268 h 166872"/>
                <a:gd name="connsiteX4" fmla="*/ 55604 w 166871"/>
                <a:gd name="connsiteY4" fmla="*/ 83436 h 166872"/>
                <a:gd name="connsiteX5" fmla="*/ 166872 w 166871"/>
                <a:gd name="connsiteY5" fmla="*/ 83436 h 166872"/>
                <a:gd name="connsiteX6" fmla="*/ 83436 w 166871"/>
                <a:gd name="connsiteY6" fmla="*/ 0 h 166872"/>
                <a:gd name="connsiteX7" fmla="*/ 0 w 166871"/>
                <a:gd name="connsiteY7" fmla="*/ 83436 h 166872"/>
                <a:gd name="connsiteX8" fmla="*/ 83436 w 166871"/>
                <a:gd name="connsiteY8" fmla="*/ 166872 h 166872"/>
                <a:gd name="connsiteX9" fmla="*/ 166872 w 166871"/>
                <a:gd name="connsiteY9" fmla="*/ 83436 h 166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6871" h="166872">
                  <a:moveTo>
                    <a:pt x="55604" y="83436"/>
                  </a:moveTo>
                  <a:cubicBezTo>
                    <a:pt x="55604" y="68095"/>
                    <a:pt x="68095" y="55604"/>
                    <a:pt x="83436" y="55604"/>
                  </a:cubicBezTo>
                  <a:cubicBezTo>
                    <a:pt x="98777" y="55604"/>
                    <a:pt x="111268" y="68095"/>
                    <a:pt x="111268" y="83436"/>
                  </a:cubicBezTo>
                  <a:cubicBezTo>
                    <a:pt x="111268" y="98777"/>
                    <a:pt x="98777" y="111268"/>
                    <a:pt x="83436" y="111268"/>
                  </a:cubicBezTo>
                  <a:cubicBezTo>
                    <a:pt x="68095" y="111268"/>
                    <a:pt x="55604" y="98777"/>
                    <a:pt x="55604" y="83436"/>
                  </a:cubicBezTo>
                  <a:close/>
                  <a:moveTo>
                    <a:pt x="166872" y="83436"/>
                  </a:moveTo>
                  <a:cubicBezTo>
                    <a:pt x="166872" y="37413"/>
                    <a:pt x="129398" y="0"/>
                    <a:pt x="83436" y="0"/>
                  </a:cubicBezTo>
                  <a:cubicBezTo>
                    <a:pt x="37473" y="0"/>
                    <a:pt x="0" y="37473"/>
                    <a:pt x="0" y="83436"/>
                  </a:cubicBezTo>
                  <a:cubicBezTo>
                    <a:pt x="0" y="129459"/>
                    <a:pt x="37473" y="166872"/>
                    <a:pt x="83436" y="166872"/>
                  </a:cubicBezTo>
                  <a:cubicBezTo>
                    <a:pt x="129398" y="166872"/>
                    <a:pt x="166872" y="129459"/>
                    <a:pt x="166872" y="83436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91595A1-2C6B-4233-AB98-7AF8AF30CA0F}"/>
                </a:ext>
              </a:extLst>
            </p:cNvPr>
            <p:cNvSpPr/>
            <p:nvPr/>
          </p:nvSpPr>
          <p:spPr>
            <a:xfrm>
              <a:off x="5613392" y="3319784"/>
              <a:ext cx="166872" cy="166872"/>
            </a:xfrm>
            <a:custGeom>
              <a:avLst/>
              <a:gdLst>
                <a:gd name="connsiteX0" fmla="*/ 83436 w 166872"/>
                <a:gd name="connsiteY0" fmla="*/ 111329 h 166872"/>
                <a:gd name="connsiteX1" fmla="*/ 55604 w 166872"/>
                <a:gd name="connsiteY1" fmla="*/ 83497 h 166872"/>
                <a:gd name="connsiteX2" fmla="*/ 83436 w 166872"/>
                <a:gd name="connsiteY2" fmla="*/ 55664 h 166872"/>
                <a:gd name="connsiteX3" fmla="*/ 111268 w 166872"/>
                <a:gd name="connsiteY3" fmla="*/ 83497 h 166872"/>
                <a:gd name="connsiteX4" fmla="*/ 83436 w 166872"/>
                <a:gd name="connsiteY4" fmla="*/ 111329 h 166872"/>
                <a:gd name="connsiteX5" fmla="*/ 83436 w 166872"/>
                <a:gd name="connsiteY5" fmla="*/ 0 h 166872"/>
                <a:gd name="connsiteX6" fmla="*/ 0 w 166872"/>
                <a:gd name="connsiteY6" fmla="*/ 83436 h 166872"/>
                <a:gd name="connsiteX7" fmla="*/ 83436 w 166872"/>
                <a:gd name="connsiteY7" fmla="*/ 166872 h 166872"/>
                <a:gd name="connsiteX8" fmla="*/ 166872 w 166872"/>
                <a:gd name="connsiteY8" fmla="*/ 83436 h 166872"/>
                <a:gd name="connsiteX9" fmla="*/ 83436 w 166872"/>
                <a:gd name="connsiteY9" fmla="*/ 0 h 166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66872" h="166872">
                  <a:moveTo>
                    <a:pt x="83436" y="111329"/>
                  </a:moveTo>
                  <a:cubicBezTo>
                    <a:pt x="68095" y="111329"/>
                    <a:pt x="55604" y="98838"/>
                    <a:pt x="55604" y="83497"/>
                  </a:cubicBezTo>
                  <a:cubicBezTo>
                    <a:pt x="55604" y="68155"/>
                    <a:pt x="68095" y="55664"/>
                    <a:pt x="83436" y="55664"/>
                  </a:cubicBezTo>
                  <a:cubicBezTo>
                    <a:pt x="98777" y="55664"/>
                    <a:pt x="111268" y="68155"/>
                    <a:pt x="111268" y="83497"/>
                  </a:cubicBezTo>
                  <a:cubicBezTo>
                    <a:pt x="111268" y="98838"/>
                    <a:pt x="98777" y="111329"/>
                    <a:pt x="83436" y="111329"/>
                  </a:cubicBezTo>
                  <a:close/>
                  <a:moveTo>
                    <a:pt x="83436" y="0"/>
                  </a:moveTo>
                  <a:cubicBezTo>
                    <a:pt x="37413" y="0"/>
                    <a:pt x="0" y="37473"/>
                    <a:pt x="0" y="83436"/>
                  </a:cubicBezTo>
                  <a:cubicBezTo>
                    <a:pt x="0" y="129459"/>
                    <a:pt x="37474" y="166872"/>
                    <a:pt x="83436" y="166872"/>
                  </a:cubicBezTo>
                  <a:cubicBezTo>
                    <a:pt x="129459" y="166872"/>
                    <a:pt x="166872" y="129398"/>
                    <a:pt x="166872" y="83436"/>
                  </a:cubicBezTo>
                  <a:cubicBezTo>
                    <a:pt x="166872" y="37473"/>
                    <a:pt x="129459" y="0"/>
                    <a:pt x="83436" y="0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D890EDC-6D9D-44BD-A717-A45CD823F85B}"/>
                </a:ext>
              </a:extLst>
            </p:cNvPr>
            <p:cNvSpPr/>
            <p:nvPr/>
          </p:nvSpPr>
          <p:spPr>
            <a:xfrm rot="18221309">
              <a:off x="5385136" y="3291818"/>
              <a:ext cx="401248" cy="55666"/>
            </a:xfrm>
            <a:custGeom>
              <a:avLst/>
              <a:gdLst>
                <a:gd name="connsiteX0" fmla="*/ 0 w 401248"/>
                <a:gd name="connsiteY0" fmla="*/ 0 h 55666"/>
                <a:gd name="connsiteX1" fmla="*/ 401249 w 401248"/>
                <a:gd name="connsiteY1" fmla="*/ 0 h 55666"/>
                <a:gd name="connsiteX2" fmla="*/ 401249 w 401248"/>
                <a:gd name="connsiteY2" fmla="*/ 55666 h 55666"/>
                <a:gd name="connsiteX3" fmla="*/ 0 w 401248"/>
                <a:gd name="connsiteY3" fmla="*/ 55666 h 55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1248" h="55666">
                  <a:moveTo>
                    <a:pt x="0" y="0"/>
                  </a:moveTo>
                  <a:lnTo>
                    <a:pt x="401249" y="0"/>
                  </a:lnTo>
                  <a:lnTo>
                    <a:pt x="401249" y="55666"/>
                  </a:lnTo>
                  <a:lnTo>
                    <a:pt x="0" y="55666"/>
                  </a:ln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D433CD0-1503-4D82-8CB5-8E33F21FE538}"/>
                </a:ext>
              </a:extLst>
            </p:cNvPr>
            <p:cNvSpPr/>
            <p:nvPr/>
          </p:nvSpPr>
          <p:spPr>
            <a:xfrm>
              <a:off x="5251756" y="3987453"/>
              <a:ext cx="278140" cy="611944"/>
            </a:xfrm>
            <a:custGeom>
              <a:avLst/>
              <a:gdLst>
                <a:gd name="connsiteX0" fmla="*/ 222536 w 278140"/>
                <a:gd name="connsiteY0" fmla="*/ 528569 h 611944"/>
                <a:gd name="connsiteX1" fmla="*/ 194704 w 278140"/>
                <a:gd name="connsiteY1" fmla="*/ 556402 h 611944"/>
                <a:gd name="connsiteX2" fmla="*/ 83436 w 278140"/>
                <a:gd name="connsiteY2" fmla="*/ 556402 h 611944"/>
                <a:gd name="connsiteX3" fmla="*/ 55604 w 278140"/>
                <a:gd name="connsiteY3" fmla="*/ 528569 h 611944"/>
                <a:gd name="connsiteX4" fmla="*/ 55604 w 278140"/>
                <a:gd name="connsiteY4" fmla="*/ 83497 h 611944"/>
                <a:gd name="connsiteX5" fmla="*/ 83436 w 278140"/>
                <a:gd name="connsiteY5" fmla="*/ 55664 h 611944"/>
                <a:gd name="connsiteX6" fmla="*/ 194704 w 278140"/>
                <a:gd name="connsiteY6" fmla="*/ 55664 h 611944"/>
                <a:gd name="connsiteX7" fmla="*/ 222536 w 278140"/>
                <a:gd name="connsiteY7" fmla="*/ 83497 h 611944"/>
                <a:gd name="connsiteX8" fmla="*/ 222536 w 278140"/>
                <a:gd name="connsiteY8" fmla="*/ 528569 h 611944"/>
                <a:gd name="connsiteX9" fmla="*/ 194704 w 278140"/>
                <a:gd name="connsiteY9" fmla="*/ 0 h 611944"/>
                <a:gd name="connsiteX10" fmla="*/ 83436 w 278140"/>
                <a:gd name="connsiteY10" fmla="*/ 0 h 611944"/>
                <a:gd name="connsiteX11" fmla="*/ 0 w 278140"/>
                <a:gd name="connsiteY11" fmla="*/ 83436 h 611944"/>
                <a:gd name="connsiteX12" fmla="*/ 0 w 278140"/>
                <a:gd name="connsiteY12" fmla="*/ 528509 h 611944"/>
                <a:gd name="connsiteX13" fmla="*/ 83436 w 278140"/>
                <a:gd name="connsiteY13" fmla="*/ 611945 h 611944"/>
                <a:gd name="connsiteX14" fmla="*/ 194704 w 278140"/>
                <a:gd name="connsiteY14" fmla="*/ 611945 h 611944"/>
                <a:gd name="connsiteX15" fmla="*/ 278140 w 278140"/>
                <a:gd name="connsiteY15" fmla="*/ 528509 h 611944"/>
                <a:gd name="connsiteX16" fmla="*/ 278140 w 278140"/>
                <a:gd name="connsiteY16" fmla="*/ 83436 h 611944"/>
                <a:gd name="connsiteX17" fmla="*/ 194704 w 278140"/>
                <a:gd name="connsiteY17" fmla="*/ 0 h 611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8140" h="611944">
                  <a:moveTo>
                    <a:pt x="222536" y="528569"/>
                  </a:moveTo>
                  <a:cubicBezTo>
                    <a:pt x="222536" y="543910"/>
                    <a:pt x="210045" y="556402"/>
                    <a:pt x="194704" y="556402"/>
                  </a:cubicBezTo>
                  <a:lnTo>
                    <a:pt x="83436" y="556402"/>
                  </a:lnTo>
                  <a:cubicBezTo>
                    <a:pt x="68095" y="556402"/>
                    <a:pt x="55604" y="543910"/>
                    <a:pt x="55604" y="528569"/>
                  </a:cubicBezTo>
                  <a:lnTo>
                    <a:pt x="55604" y="83497"/>
                  </a:lnTo>
                  <a:cubicBezTo>
                    <a:pt x="55604" y="68155"/>
                    <a:pt x="68095" y="55664"/>
                    <a:pt x="83436" y="55664"/>
                  </a:cubicBezTo>
                  <a:lnTo>
                    <a:pt x="194704" y="55664"/>
                  </a:lnTo>
                  <a:cubicBezTo>
                    <a:pt x="210045" y="55664"/>
                    <a:pt x="222536" y="68155"/>
                    <a:pt x="222536" y="83497"/>
                  </a:cubicBezTo>
                  <a:lnTo>
                    <a:pt x="222536" y="528569"/>
                  </a:lnTo>
                  <a:close/>
                  <a:moveTo>
                    <a:pt x="194704" y="0"/>
                  </a:moveTo>
                  <a:lnTo>
                    <a:pt x="83436" y="0"/>
                  </a:lnTo>
                  <a:cubicBezTo>
                    <a:pt x="37413" y="0"/>
                    <a:pt x="0" y="37473"/>
                    <a:pt x="0" y="83436"/>
                  </a:cubicBezTo>
                  <a:lnTo>
                    <a:pt x="0" y="528509"/>
                  </a:lnTo>
                  <a:cubicBezTo>
                    <a:pt x="0" y="574532"/>
                    <a:pt x="37473" y="611945"/>
                    <a:pt x="83436" y="611945"/>
                  </a:cubicBezTo>
                  <a:lnTo>
                    <a:pt x="194704" y="611945"/>
                  </a:lnTo>
                  <a:cubicBezTo>
                    <a:pt x="240727" y="611945"/>
                    <a:pt x="278140" y="574471"/>
                    <a:pt x="278140" y="528509"/>
                  </a:cubicBezTo>
                  <a:lnTo>
                    <a:pt x="278140" y="83436"/>
                  </a:lnTo>
                  <a:cubicBezTo>
                    <a:pt x="278140" y="37413"/>
                    <a:pt x="240727" y="0"/>
                    <a:pt x="194704" y="0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6B5A9BD-D4CD-4D1F-9AAE-A09DA6BFC6B9}"/>
                </a:ext>
              </a:extLst>
            </p:cNvPr>
            <p:cNvSpPr/>
            <p:nvPr/>
          </p:nvSpPr>
          <p:spPr>
            <a:xfrm>
              <a:off x="4917951" y="4321258"/>
              <a:ext cx="278140" cy="278140"/>
            </a:xfrm>
            <a:custGeom>
              <a:avLst/>
              <a:gdLst>
                <a:gd name="connsiteX0" fmla="*/ 222476 w 278140"/>
                <a:gd name="connsiteY0" fmla="*/ 194765 h 278140"/>
                <a:gd name="connsiteX1" fmla="*/ 194644 w 278140"/>
                <a:gd name="connsiteY1" fmla="*/ 222597 h 278140"/>
                <a:gd name="connsiteX2" fmla="*/ 83375 w 278140"/>
                <a:gd name="connsiteY2" fmla="*/ 222597 h 278140"/>
                <a:gd name="connsiteX3" fmla="*/ 55543 w 278140"/>
                <a:gd name="connsiteY3" fmla="*/ 194765 h 278140"/>
                <a:gd name="connsiteX4" fmla="*/ 55543 w 278140"/>
                <a:gd name="connsiteY4" fmla="*/ 83497 h 278140"/>
                <a:gd name="connsiteX5" fmla="*/ 83375 w 278140"/>
                <a:gd name="connsiteY5" fmla="*/ 55664 h 278140"/>
                <a:gd name="connsiteX6" fmla="*/ 194644 w 278140"/>
                <a:gd name="connsiteY6" fmla="*/ 55664 h 278140"/>
                <a:gd name="connsiteX7" fmla="*/ 222476 w 278140"/>
                <a:gd name="connsiteY7" fmla="*/ 83497 h 278140"/>
                <a:gd name="connsiteX8" fmla="*/ 222476 w 278140"/>
                <a:gd name="connsiteY8" fmla="*/ 194765 h 278140"/>
                <a:gd name="connsiteX9" fmla="*/ 194704 w 278140"/>
                <a:gd name="connsiteY9" fmla="*/ 0 h 278140"/>
                <a:gd name="connsiteX10" fmla="*/ 83436 w 278140"/>
                <a:gd name="connsiteY10" fmla="*/ 0 h 278140"/>
                <a:gd name="connsiteX11" fmla="*/ 0 w 278140"/>
                <a:gd name="connsiteY11" fmla="*/ 83436 h 278140"/>
                <a:gd name="connsiteX12" fmla="*/ 0 w 278140"/>
                <a:gd name="connsiteY12" fmla="*/ 194704 h 278140"/>
                <a:gd name="connsiteX13" fmla="*/ 83436 w 278140"/>
                <a:gd name="connsiteY13" fmla="*/ 278140 h 278140"/>
                <a:gd name="connsiteX14" fmla="*/ 194704 w 278140"/>
                <a:gd name="connsiteY14" fmla="*/ 278140 h 278140"/>
                <a:gd name="connsiteX15" fmla="*/ 278140 w 278140"/>
                <a:gd name="connsiteY15" fmla="*/ 194704 h 278140"/>
                <a:gd name="connsiteX16" fmla="*/ 278140 w 278140"/>
                <a:gd name="connsiteY16" fmla="*/ 83436 h 278140"/>
                <a:gd name="connsiteX17" fmla="*/ 194704 w 278140"/>
                <a:gd name="connsiteY17" fmla="*/ 0 h 278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8140" h="278140">
                  <a:moveTo>
                    <a:pt x="222476" y="194765"/>
                  </a:moveTo>
                  <a:cubicBezTo>
                    <a:pt x="222476" y="210106"/>
                    <a:pt x="209984" y="222597"/>
                    <a:pt x="194644" y="222597"/>
                  </a:cubicBezTo>
                  <a:lnTo>
                    <a:pt x="83375" y="222597"/>
                  </a:lnTo>
                  <a:cubicBezTo>
                    <a:pt x="68034" y="222597"/>
                    <a:pt x="55543" y="210106"/>
                    <a:pt x="55543" y="194765"/>
                  </a:cubicBezTo>
                  <a:lnTo>
                    <a:pt x="55543" y="83497"/>
                  </a:lnTo>
                  <a:cubicBezTo>
                    <a:pt x="55543" y="68155"/>
                    <a:pt x="68034" y="55664"/>
                    <a:pt x="83375" y="55664"/>
                  </a:cubicBezTo>
                  <a:lnTo>
                    <a:pt x="194644" y="55664"/>
                  </a:lnTo>
                  <a:cubicBezTo>
                    <a:pt x="209984" y="55664"/>
                    <a:pt x="222476" y="68155"/>
                    <a:pt x="222476" y="83497"/>
                  </a:cubicBezTo>
                  <a:lnTo>
                    <a:pt x="222476" y="194765"/>
                  </a:lnTo>
                  <a:close/>
                  <a:moveTo>
                    <a:pt x="194704" y="0"/>
                  </a:moveTo>
                  <a:lnTo>
                    <a:pt x="83436" y="0"/>
                  </a:lnTo>
                  <a:cubicBezTo>
                    <a:pt x="37413" y="0"/>
                    <a:pt x="0" y="37473"/>
                    <a:pt x="0" y="83436"/>
                  </a:cubicBezTo>
                  <a:lnTo>
                    <a:pt x="0" y="194704"/>
                  </a:lnTo>
                  <a:cubicBezTo>
                    <a:pt x="0" y="240727"/>
                    <a:pt x="37473" y="278140"/>
                    <a:pt x="83436" y="278140"/>
                  </a:cubicBezTo>
                  <a:lnTo>
                    <a:pt x="194704" y="278140"/>
                  </a:lnTo>
                  <a:cubicBezTo>
                    <a:pt x="240727" y="278140"/>
                    <a:pt x="278140" y="240667"/>
                    <a:pt x="278140" y="194704"/>
                  </a:cubicBezTo>
                  <a:lnTo>
                    <a:pt x="278140" y="83436"/>
                  </a:lnTo>
                  <a:cubicBezTo>
                    <a:pt x="278140" y="37473"/>
                    <a:pt x="240667" y="0"/>
                    <a:pt x="194704" y="0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2504ADF-AB2F-471E-9AB6-E7C0A4F6514F}"/>
                </a:ext>
              </a:extLst>
            </p:cNvPr>
            <p:cNvSpPr/>
            <p:nvPr/>
          </p:nvSpPr>
          <p:spPr>
            <a:xfrm>
              <a:off x="4917951" y="3987453"/>
              <a:ext cx="278140" cy="278140"/>
            </a:xfrm>
            <a:custGeom>
              <a:avLst/>
              <a:gdLst>
                <a:gd name="connsiteX0" fmla="*/ 222476 w 278140"/>
                <a:gd name="connsiteY0" fmla="*/ 194704 h 278140"/>
                <a:gd name="connsiteX1" fmla="*/ 194644 w 278140"/>
                <a:gd name="connsiteY1" fmla="*/ 222536 h 278140"/>
                <a:gd name="connsiteX2" fmla="*/ 83375 w 278140"/>
                <a:gd name="connsiteY2" fmla="*/ 222536 h 278140"/>
                <a:gd name="connsiteX3" fmla="*/ 55543 w 278140"/>
                <a:gd name="connsiteY3" fmla="*/ 194704 h 278140"/>
                <a:gd name="connsiteX4" fmla="*/ 55543 w 278140"/>
                <a:gd name="connsiteY4" fmla="*/ 83436 h 278140"/>
                <a:gd name="connsiteX5" fmla="*/ 83375 w 278140"/>
                <a:gd name="connsiteY5" fmla="*/ 55604 h 278140"/>
                <a:gd name="connsiteX6" fmla="*/ 194644 w 278140"/>
                <a:gd name="connsiteY6" fmla="*/ 55604 h 278140"/>
                <a:gd name="connsiteX7" fmla="*/ 222476 w 278140"/>
                <a:gd name="connsiteY7" fmla="*/ 83436 h 278140"/>
                <a:gd name="connsiteX8" fmla="*/ 222476 w 278140"/>
                <a:gd name="connsiteY8" fmla="*/ 194704 h 278140"/>
                <a:gd name="connsiteX9" fmla="*/ 194704 w 278140"/>
                <a:gd name="connsiteY9" fmla="*/ 0 h 278140"/>
                <a:gd name="connsiteX10" fmla="*/ 83436 w 278140"/>
                <a:gd name="connsiteY10" fmla="*/ 0 h 278140"/>
                <a:gd name="connsiteX11" fmla="*/ 0 w 278140"/>
                <a:gd name="connsiteY11" fmla="*/ 83436 h 278140"/>
                <a:gd name="connsiteX12" fmla="*/ 0 w 278140"/>
                <a:gd name="connsiteY12" fmla="*/ 194704 h 278140"/>
                <a:gd name="connsiteX13" fmla="*/ 83436 w 278140"/>
                <a:gd name="connsiteY13" fmla="*/ 278140 h 278140"/>
                <a:gd name="connsiteX14" fmla="*/ 194704 w 278140"/>
                <a:gd name="connsiteY14" fmla="*/ 278140 h 278140"/>
                <a:gd name="connsiteX15" fmla="*/ 278140 w 278140"/>
                <a:gd name="connsiteY15" fmla="*/ 194704 h 278140"/>
                <a:gd name="connsiteX16" fmla="*/ 278140 w 278140"/>
                <a:gd name="connsiteY16" fmla="*/ 83436 h 278140"/>
                <a:gd name="connsiteX17" fmla="*/ 194704 w 278140"/>
                <a:gd name="connsiteY17" fmla="*/ 0 h 278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8140" h="278140">
                  <a:moveTo>
                    <a:pt x="222476" y="194704"/>
                  </a:moveTo>
                  <a:cubicBezTo>
                    <a:pt x="222476" y="210045"/>
                    <a:pt x="209984" y="222536"/>
                    <a:pt x="194644" y="222536"/>
                  </a:cubicBezTo>
                  <a:lnTo>
                    <a:pt x="83375" y="222536"/>
                  </a:lnTo>
                  <a:cubicBezTo>
                    <a:pt x="68034" y="222536"/>
                    <a:pt x="55543" y="210045"/>
                    <a:pt x="55543" y="194704"/>
                  </a:cubicBezTo>
                  <a:lnTo>
                    <a:pt x="55543" y="83436"/>
                  </a:lnTo>
                  <a:cubicBezTo>
                    <a:pt x="55543" y="68095"/>
                    <a:pt x="68034" y="55604"/>
                    <a:pt x="83375" y="55604"/>
                  </a:cubicBezTo>
                  <a:lnTo>
                    <a:pt x="194644" y="55604"/>
                  </a:lnTo>
                  <a:cubicBezTo>
                    <a:pt x="209984" y="55604"/>
                    <a:pt x="222476" y="68095"/>
                    <a:pt x="222476" y="83436"/>
                  </a:cubicBezTo>
                  <a:lnTo>
                    <a:pt x="222476" y="194704"/>
                  </a:lnTo>
                  <a:close/>
                  <a:moveTo>
                    <a:pt x="194704" y="0"/>
                  </a:moveTo>
                  <a:lnTo>
                    <a:pt x="83436" y="0"/>
                  </a:lnTo>
                  <a:cubicBezTo>
                    <a:pt x="37413" y="0"/>
                    <a:pt x="0" y="37473"/>
                    <a:pt x="0" y="83436"/>
                  </a:cubicBezTo>
                  <a:lnTo>
                    <a:pt x="0" y="194704"/>
                  </a:lnTo>
                  <a:cubicBezTo>
                    <a:pt x="0" y="240727"/>
                    <a:pt x="37473" y="278140"/>
                    <a:pt x="83436" y="278140"/>
                  </a:cubicBezTo>
                  <a:lnTo>
                    <a:pt x="194704" y="278140"/>
                  </a:lnTo>
                  <a:cubicBezTo>
                    <a:pt x="240727" y="278140"/>
                    <a:pt x="278140" y="240667"/>
                    <a:pt x="278140" y="194704"/>
                  </a:cubicBezTo>
                  <a:lnTo>
                    <a:pt x="278140" y="83436"/>
                  </a:lnTo>
                  <a:cubicBezTo>
                    <a:pt x="278140" y="37413"/>
                    <a:pt x="240667" y="0"/>
                    <a:pt x="194704" y="0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B7B834F-0AF2-417C-8CB6-BD63C5C519B3}"/>
                </a:ext>
              </a:extLst>
            </p:cNvPr>
            <p:cNvSpPr/>
            <p:nvPr/>
          </p:nvSpPr>
          <p:spPr>
            <a:xfrm>
              <a:off x="4917951" y="3653649"/>
              <a:ext cx="278140" cy="278140"/>
            </a:xfrm>
            <a:custGeom>
              <a:avLst/>
              <a:gdLst>
                <a:gd name="connsiteX0" fmla="*/ 222476 w 278140"/>
                <a:gd name="connsiteY0" fmla="*/ 194704 h 278140"/>
                <a:gd name="connsiteX1" fmla="*/ 194644 w 278140"/>
                <a:gd name="connsiteY1" fmla="*/ 222536 h 278140"/>
                <a:gd name="connsiteX2" fmla="*/ 83375 w 278140"/>
                <a:gd name="connsiteY2" fmla="*/ 222536 h 278140"/>
                <a:gd name="connsiteX3" fmla="*/ 55543 w 278140"/>
                <a:gd name="connsiteY3" fmla="*/ 194704 h 278140"/>
                <a:gd name="connsiteX4" fmla="*/ 55543 w 278140"/>
                <a:gd name="connsiteY4" fmla="*/ 83436 h 278140"/>
                <a:gd name="connsiteX5" fmla="*/ 83375 w 278140"/>
                <a:gd name="connsiteY5" fmla="*/ 55604 h 278140"/>
                <a:gd name="connsiteX6" fmla="*/ 194644 w 278140"/>
                <a:gd name="connsiteY6" fmla="*/ 55604 h 278140"/>
                <a:gd name="connsiteX7" fmla="*/ 222476 w 278140"/>
                <a:gd name="connsiteY7" fmla="*/ 83436 h 278140"/>
                <a:gd name="connsiteX8" fmla="*/ 222476 w 278140"/>
                <a:gd name="connsiteY8" fmla="*/ 194704 h 278140"/>
                <a:gd name="connsiteX9" fmla="*/ 194704 w 278140"/>
                <a:gd name="connsiteY9" fmla="*/ 0 h 278140"/>
                <a:gd name="connsiteX10" fmla="*/ 83436 w 278140"/>
                <a:gd name="connsiteY10" fmla="*/ 0 h 278140"/>
                <a:gd name="connsiteX11" fmla="*/ 0 w 278140"/>
                <a:gd name="connsiteY11" fmla="*/ 83436 h 278140"/>
                <a:gd name="connsiteX12" fmla="*/ 0 w 278140"/>
                <a:gd name="connsiteY12" fmla="*/ 194704 h 278140"/>
                <a:gd name="connsiteX13" fmla="*/ 83436 w 278140"/>
                <a:gd name="connsiteY13" fmla="*/ 278140 h 278140"/>
                <a:gd name="connsiteX14" fmla="*/ 194704 w 278140"/>
                <a:gd name="connsiteY14" fmla="*/ 278140 h 278140"/>
                <a:gd name="connsiteX15" fmla="*/ 278140 w 278140"/>
                <a:gd name="connsiteY15" fmla="*/ 194704 h 278140"/>
                <a:gd name="connsiteX16" fmla="*/ 278140 w 278140"/>
                <a:gd name="connsiteY16" fmla="*/ 83436 h 278140"/>
                <a:gd name="connsiteX17" fmla="*/ 194704 w 278140"/>
                <a:gd name="connsiteY17" fmla="*/ 0 h 278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8140" h="278140">
                  <a:moveTo>
                    <a:pt x="222476" y="194704"/>
                  </a:moveTo>
                  <a:cubicBezTo>
                    <a:pt x="222476" y="210045"/>
                    <a:pt x="209984" y="222536"/>
                    <a:pt x="194644" y="222536"/>
                  </a:cubicBezTo>
                  <a:lnTo>
                    <a:pt x="83375" y="222536"/>
                  </a:lnTo>
                  <a:cubicBezTo>
                    <a:pt x="68034" y="222536"/>
                    <a:pt x="55543" y="210045"/>
                    <a:pt x="55543" y="194704"/>
                  </a:cubicBezTo>
                  <a:lnTo>
                    <a:pt x="55543" y="83436"/>
                  </a:lnTo>
                  <a:cubicBezTo>
                    <a:pt x="55543" y="68095"/>
                    <a:pt x="68034" y="55604"/>
                    <a:pt x="83375" y="55604"/>
                  </a:cubicBezTo>
                  <a:lnTo>
                    <a:pt x="194644" y="55604"/>
                  </a:lnTo>
                  <a:cubicBezTo>
                    <a:pt x="209984" y="55604"/>
                    <a:pt x="222476" y="68095"/>
                    <a:pt x="222476" y="83436"/>
                  </a:cubicBezTo>
                  <a:lnTo>
                    <a:pt x="222476" y="194704"/>
                  </a:lnTo>
                  <a:close/>
                  <a:moveTo>
                    <a:pt x="194704" y="0"/>
                  </a:moveTo>
                  <a:lnTo>
                    <a:pt x="83436" y="0"/>
                  </a:lnTo>
                  <a:cubicBezTo>
                    <a:pt x="37413" y="0"/>
                    <a:pt x="0" y="37473"/>
                    <a:pt x="0" y="83436"/>
                  </a:cubicBezTo>
                  <a:lnTo>
                    <a:pt x="0" y="194704"/>
                  </a:lnTo>
                  <a:cubicBezTo>
                    <a:pt x="0" y="240727"/>
                    <a:pt x="37473" y="278140"/>
                    <a:pt x="83436" y="278140"/>
                  </a:cubicBezTo>
                  <a:lnTo>
                    <a:pt x="194704" y="278140"/>
                  </a:lnTo>
                  <a:cubicBezTo>
                    <a:pt x="240727" y="278140"/>
                    <a:pt x="278140" y="240667"/>
                    <a:pt x="278140" y="194704"/>
                  </a:cubicBezTo>
                  <a:lnTo>
                    <a:pt x="278140" y="83436"/>
                  </a:lnTo>
                  <a:cubicBezTo>
                    <a:pt x="278140" y="37413"/>
                    <a:pt x="240667" y="0"/>
                    <a:pt x="194704" y="0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660CDBD-81A4-4BFE-8400-F1C3B2D27C4E}"/>
                </a:ext>
              </a:extLst>
            </p:cNvPr>
            <p:cNvSpPr/>
            <p:nvPr/>
          </p:nvSpPr>
          <p:spPr>
            <a:xfrm>
              <a:off x="4584086" y="3653649"/>
              <a:ext cx="278140" cy="278140"/>
            </a:xfrm>
            <a:custGeom>
              <a:avLst/>
              <a:gdLst>
                <a:gd name="connsiteX0" fmla="*/ 222536 w 278140"/>
                <a:gd name="connsiteY0" fmla="*/ 194704 h 278140"/>
                <a:gd name="connsiteX1" fmla="*/ 194704 w 278140"/>
                <a:gd name="connsiteY1" fmla="*/ 222536 h 278140"/>
                <a:gd name="connsiteX2" fmla="*/ 83436 w 278140"/>
                <a:gd name="connsiteY2" fmla="*/ 222536 h 278140"/>
                <a:gd name="connsiteX3" fmla="*/ 55604 w 278140"/>
                <a:gd name="connsiteY3" fmla="*/ 194704 h 278140"/>
                <a:gd name="connsiteX4" fmla="*/ 55604 w 278140"/>
                <a:gd name="connsiteY4" fmla="*/ 83436 h 278140"/>
                <a:gd name="connsiteX5" fmla="*/ 83436 w 278140"/>
                <a:gd name="connsiteY5" fmla="*/ 55604 h 278140"/>
                <a:gd name="connsiteX6" fmla="*/ 194704 w 278140"/>
                <a:gd name="connsiteY6" fmla="*/ 55604 h 278140"/>
                <a:gd name="connsiteX7" fmla="*/ 222536 w 278140"/>
                <a:gd name="connsiteY7" fmla="*/ 83436 h 278140"/>
                <a:gd name="connsiteX8" fmla="*/ 222536 w 278140"/>
                <a:gd name="connsiteY8" fmla="*/ 194704 h 278140"/>
                <a:gd name="connsiteX9" fmla="*/ 194704 w 278140"/>
                <a:gd name="connsiteY9" fmla="*/ 0 h 278140"/>
                <a:gd name="connsiteX10" fmla="*/ 83436 w 278140"/>
                <a:gd name="connsiteY10" fmla="*/ 0 h 278140"/>
                <a:gd name="connsiteX11" fmla="*/ 0 w 278140"/>
                <a:gd name="connsiteY11" fmla="*/ 83436 h 278140"/>
                <a:gd name="connsiteX12" fmla="*/ 0 w 278140"/>
                <a:gd name="connsiteY12" fmla="*/ 194704 h 278140"/>
                <a:gd name="connsiteX13" fmla="*/ 83436 w 278140"/>
                <a:gd name="connsiteY13" fmla="*/ 278140 h 278140"/>
                <a:gd name="connsiteX14" fmla="*/ 194704 w 278140"/>
                <a:gd name="connsiteY14" fmla="*/ 278140 h 278140"/>
                <a:gd name="connsiteX15" fmla="*/ 278140 w 278140"/>
                <a:gd name="connsiteY15" fmla="*/ 194704 h 278140"/>
                <a:gd name="connsiteX16" fmla="*/ 278140 w 278140"/>
                <a:gd name="connsiteY16" fmla="*/ 83436 h 278140"/>
                <a:gd name="connsiteX17" fmla="*/ 194704 w 278140"/>
                <a:gd name="connsiteY17" fmla="*/ 0 h 278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8140" h="278140">
                  <a:moveTo>
                    <a:pt x="222536" y="194704"/>
                  </a:moveTo>
                  <a:cubicBezTo>
                    <a:pt x="222536" y="210045"/>
                    <a:pt x="210045" y="222536"/>
                    <a:pt x="194704" y="222536"/>
                  </a:cubicBezTo>
                  <a:lnTo>
                    <a:pt x="83436" y="222536"/>
                  </a:lnTo>
                  <a:cubicBezTo>
                    <a:pt x="68095" y="222536"/>
                    <a:pt x="55604" y="210045"/>
                    <a:pt x="55604" y="194704"/>
                  </a:cubicBezTo>
                  <a:lnTo>
                    <a:pt x="55604" y="83436"/>
                  </a:lnTo>
                  <a:cubicBezTo>
                    <a:pt x="55604" y="68095"/>
                    <a:pt x="68095" y="55604"/>
                    <a:pt x="83436" y="55604"/>
                  </a:cubicBezTo>
                  <a:lnTo>
                    <a:pt x="194704" y="55604"/>
                  </a:lnTo>
                  <a:cubicBezTo>
                    <a:pt x="210045" y="55604"/>
                    <a:pt x="222536" y="68095"/>
                    <a:pt x="222536" y="83436"/>
                  </a:cubicBezTo>
                  <a:lnTo>
                    <a:pt x="222536" y="194704"/>
                  </a:lnTo>
                  <a:close/>
                  <a:moveTo>
                    <a:pt x="194704" y="0"/>
                  </a:moveTo>
                  <a:lnTo>
                    <a:pt x="83436" y="0"/>
                  </a:lnTo>
                  <a:cubicBezTo>
                    <a:pt x="37413" y="0"/>
                    <a:pt x="0" y="37473"/>
                    <a:pt x="0" y="83436"/>
                  </a:cubicBezTo>
                  <a:lnTo>
                    <a:pt x="0" y="194704"/>
                  </a:lnTo>
                  <a:cubicBezTo>
                    <a:pt x="0" y="240727"/>
                    <a:pt x="37473" y="278140"/>
                    <a:pt x="83436" y="278140"/>
                  </a:cubicBezTo>
                  <a:lnTo>
                    <a:pt x="194704" y="278140"/>
                  </a:lnTo>
                  <a:cubicBezTo>
                    <a:pt x="240727" y="278140"/>
                    <a:pt x="278140" y="240667"/>
                    <a:pt x="278140" y="194704"/>
                  </a:cubicBezTo>
                  <a:lnTo>
                    <a:pt x="278140" y="83436"/>
                  </a:lnTo>
                  <a:cubicBezTo>
                    <a:pt x="278201" y="37413"/>
                    <a:pt x="240727" y="0"/>
                    <a:pt x="194704" y="0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CF6D4C8-9371-46D8-AED7-83A8D8169C95}"/>
                </a:ext>
              </a:extLst>
            </p:cNvPr>
            <p:cNvSpPr/>
            <p:nvPr/>
          </p:nvSpPr>
          <p:spPr>
            <a:xfrm>
              <a:off x="5251695" y="3653649"/>
              <a:ext cx="278140" cy="278140"/>
            </a:xfrm>
            <a:custGeom>
              <a:avLst/>
              <a:gdLst>
                <a:gd name="connsiteX0" fmla="*/ 222597 w 278140"/>
                <a:gd name="connsiteY0" fmla="*/ 83436 h 278140"/>
                <a:gd name="connsiteX1" fmla="*/ 222597 w 278140"/>
                <a:gd name="connsiteY1" fmla="*/ 194704 h 278140"/>
                <a:gd name="connsiteX2" fmla="*/ 194765 w 278140"/>
                <a:gd name="connsiteY2" fmla="*/ 222536 h 278140"/>
                <a:gd name="connsiteX3" fmla="*/ 83497 w 278140"/>
                <a:gd name="connsiteY3" fmla="*/ 222536 h 278140"/>
                <a:gd name="connsiteX4" fmla="*/ 55664 w 278140"/>
                <a:gd name="connsiteY4" fmla="*/ 194704 h 278140"/>
                <a:gd name="connsiteX5" fmla="*/ 55664 w 278140"/>
                <a:gd name="connsiteY5" fmla="*/ 83436 h 278140"/>
                <a:gd name="connsiteX6" fmla="*/ 83497 w 278140"/>
                <a:gd name="connsiteY6" fmla="*/ 55604 h 278140"/>
                <a:gd name="connsiteX7" fmla="*/ 194765 w 278140"/>
                <a:gd name="connsiteY7" fmla="*/ 55604 h 278140"/>
                <a:gd name="connsiteX8" fmla="*/ 222597 w 278140"/>
                <a:gd name="connsiteY8" fmla="*/ 83436 h 278140"/>
                <a:gd name="connsiteX9" fmla="*/ 0 w 278140"/>
                <a:gd name="connsiteY9" fmla="*/ 83436 h 278140"/>
                <a:gd name="connsiteX10" fmla="*/ 0 w 278140"/>
                <a:gd name="connsiteY10" fmla="*/ 194704 h 278140"/>
                <a:gd name="connsiteX11" fmla="*/ 83436 w 278140"/>
                <a:gd name="connsiteY11" fmla="*/ 278140 h 278140"/>
                <a:gd name="connsiteX12" fmla="*/ 194704 w 278140"/>
                <a:gd name="connsiteY12" fmla="*/ 278140 h 278140"/>
                <a:gd name="connsiteX13" fmla="*/ 278140 w 278140"/>
                <a:gd name="connsiteY13" fmla="*/ 194704 h 278140"/>
                <a:gd name="connsiteX14" fmla="*/ 278140 w 278140"/>
                <a:gd name="connsiteY14" fmla="*/ 83436 h 278140"/>
                <a:gd name="connsiteX15" fmla="*/ 194704 w 278140"/>
                <a:gd name="connsiteY15" fmla="*/ 0 h 278140"/>
                <a:gd name="connsiteX16" fmla="*/ 83436 w 278140"/>
                <a:gd name="connsiteY16" fmla="*/ 0 h 278140"/>
                <a:gd name="connsiteX17" fmla="*/ 0 w 278140"/>
                <a:gd name="connsiteY17" fmla="*/ 83436 h 278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8140" h="278140">
                  <a:moveTo>
                    <a:pt x="222597" y="83436"/>
                  </a:moveTo>
                  <a:lnTo>
                    <a:pt x="222597" y="194704"/>
                  </a:lnTo>
                  <a:cubicBezTo>
                    <a:pt x="222597" y="210045"/>
                    <a:pt x="210106" y="222536"/>
                    <a:pt x="194765" y="222536"/>
                  </a:cubicBezTo>
                  <a:lnTo>
                    <a:pt x="83497" y="222536"/>
                  </a:lnTo>
                  <a:cubicBezTo>
                    <a:pt x="68155" y="222536"/>
                    <a:pt x="55664" y="210045"/>
                    <a:pt x="55664" y="194704"/>
                  </a:cubicBezTo>
                  <a:lnTo>
                    <a:pt x="55664" y="83436"/>
                  </a:lnTo>
                  <a:cubicBezTo>
                    <a:pt x="55664" y="68095"/>
                    <a:pt x="68155" y="55604"/>
                    <a:pt x="83497" y="55604"/>
                  </a:cubicBezTo>
                  <a:lnTo>
                    <a:pt x="194765" y="55604"/>
                  </a:lnTo>
                  <a:cubicBezTo>
                    <a:pt x="210106" y="55604"/>
                    <a:pt x="222597" y="68095"/>
                    <a:pt x="222597" y="83436"/>
                  </a:cubicBezTo>
                  <a:close/>
                  <a:moveTo>
                    <a:pt x="0" y="83436"/>
                  </a:moveTo>
                  <a:lnTo>
                    <a:pt x="0" y="194704"/>
                  </a:lnTo>
                  <a:cubicBezTo>
                    <a:pt x="0" y="240727"/>
                    <a:pt x="37473" y="278140"/>
                    <a:pt x="83436" y="278140"/>
                  </a:cubicBezTo>
                  <a:lnTo>
                    <a:pt x="194704" y="278140"/>
                  </a:lnTo>
                  <a:cubicBezTo>
                    <a:pt x="240727" y="278140"/>
                    <a:pt x="278140" y="240667"/>
                    <a:pt x="278140" y="194704"/>
                  </a:cubicBezTo>
                  <a:lnTo>
                    <a:pt x="278140" y="83436"/>
                  </a:lnTo>
                  <a:cubicBezTo>
                    <a:pt x="278140" y="37413"/>
                    <a:pt x="240667" y="0"/>
                    <a:pt x="194704" y="0"/>
                  </a:cubicBezTo>
                  <a:lnTo>
                    <a:pt x="83436" y="0"/>
                  </a:lnTo>
                  <a:cubicBezTo>
                    <a:pt x="37473" y="0"/>
                    <a:pt x="0" y="37413"/>
                    <a:pt x="0" y="83436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6A65AB8-ABB5-462E-8435-09FC06AFE57C}"/>
                </a:ext>
              </a:extLst>
            </p:cNvPr>
            <p:cNvSpPr/>
            <p:nvPr/>
          </p:nvSpPr>
          <p:spPr>
            <a:xfrm>
              <a:off x="4194617" y="2985979"/>
              <a:ext cx="1724747" cy="1724747"/>
            </a:xfrm>
            <a:custGeom>
              <a:avLst/>
              <a:gdLst>
                <a:gd name="connsiteX0" fmla="*/ 1390943 w 1724747"/>
                <a:gd name="connsiteY0" fmla="*/ 612005 h 1724747"/>
                <a:gd name="connsiteX1" fmla="*/ 1112742 w 1724747"/>
                <a:gd name="connsiteY1" fmla="*/ 333805 h 1724747"/>
                <a:gd name="connsiteX2" fmla="*/ 1390943 w 1724747"/>
                <a:gd name="connsiteY2" fmla="*/ 55604 h 1724747"/>
                <a:gd name="connsiteX3" fmla="*/ 1669144 w 1724747"/>
                <a:gd name="connsiteY3" fmla="*/ 333805 h 1724747"/>
                <a:gd name="connsiteX4" fmla="*/ 1390943 w 1724747"/>
                <a:gd name="connsiteY4" fmla="*/ 612005 h 1724747"/>
                <a:gd name="connsiteX5" fmla="*/ 1102252 w 1724747"/>
                <a:gd name="connsiteY5" fmla="*/ 166933 h 1724747"/>
                <a:gd name="connsiteX6" fmla="*/ 1057078 w 1724747"/>
                <a:gd name="connsiteY6" fmla="*/ 333865 h 1724747"/>
                <a:gd name="connsiteX7" fmla="*/ 1102252 w 1724747"/>
                <a:gd name="connsiteY7" fmla="*/ 500798 h 1724747"/>
                <a:gd name="connsiteX8" fmla="*/ 445073 w 1724747"/>
                <a:gd name="connsiteY8" fmla="*/ 500798 h 1724747"/>
                <a:gd name="connsiteX9" fmla="*/ 445073 w 1724747"/>
                <a:gd name="connsiteY9" fmla="*/ 166993 h 1724747"/>
                <a:gd name="connsiteX10" fmla="*/ 1102252 w 1724747"/>
                <a:gd name="connsiteY10" fmla="*/ 166993 h 1724747"/>
                <a:gd name="connsiteX11" fmla="*/ 1390943 w 1724747"/>
                <a:gd name="connsiteY11" fmla="*/ 1585647 h 1724747"/>
                <a:gd name="connsiteX12" fmla="*/ 1307507 w 1724747"/>
                <a:gd name="connsiteY12" fmla="*/ 1669083 h 1724747"/>
                <a:gd name="connsiteX13" fmla="*/ 481394 w 1724747"/>
                <a:gd name="connsiteY13" fmla="*/ 1669083 h 1724747"/>
                <a:gd name="connsiteX14" fmla="*/ 612005 w 1724747"/>
                <a:gd name="connsiteY14" fmla="*/ 1418715 h 1724747"/>
                <a:gd name="connsiteX15" fmla="*/ 578231 w 1724747"/>
                <a:gd name="connsiteY15" fmla="*/ 1279614 h 1724747"/>
                <a:gd name="connsiteX16" fmla="*/ 584173 w 1724747"/>
                <a:gd name="connsiteY16" fmla="*/ 1279614 h 1724747"/>
                <a:gd name="connsiteX17" fmla="*/ 667609 w 1724747"/>
                <a:gd name="connsiteY17" fmla="*/ 1196178 h 1724747"/>
                <a:gd name="connsiteX18" fmla="*/ 667609 w 1724747"/>
                <a:gd name="connsiteY18" fmla="*/ 1084910 h 1724747"/>
                <a:gd name="connsiteX19" fmla="*/ 584173 w 1724747"/>
                <a:gd name="connsiteY19" fmla="*/ 1001474 h 1724747"/>
                <a:gd name="connsiteX20" fmla="*/ 472905 w 1724747"/>
                <a:gd name="connsiteY20" fmla="*/ 1001474 h 1724747"/>
                <a:gd name="connsiteX21" fmla="*/ 389469 w 1724747"/>
                <a:gd name="connsiteY21" fmla="*/ 1084910 h 1724747"/>
                <a:gd name="connsiteX22" fmla="*/ 389469 w 1724747"/>
                <a:gd name="connsiteY22" fmla="*/ 1124566 h 1724747"/>
                <a:gd name="connsiteX23" fmla="*/ 333805 w 1724747"/>
                <a:gd name="connsiteY23" fmla="*/ 1114137 h 1724747"/>
                <a:gd name="connsiteX24" fmla="*/ 333805 w 1724747"/>
                <a:gd name="connsiteY24" fmla="*/ 139101 h 1724747"/>
                <a:gd name="connsiteX25" fmla="*/ 417240 w 1724747"/>
                <a:gd name="connsiteY25" fmla="*/ 55665 h 1724747"/>
                <a:gd name="connsiteX26" fmla="*/ 1206729 w 1724747"/>
                <a:gd name="connsiteY26" fmla="*/ 55665 h 1724747"/>
                <a:gd name="connsiteX27" fmla="*/ 1142758 w 1724747"/>
                <a:gd name="connsiteY27" fmla="*/ 111329 h 1724747"/>
                <a:gd name="connsiteX28" fmla="*/ 445073 w 1724747"/>
                <a:gd name="connsiteY28" fmla="*/ 111329 h 1724747"/>
                <a:gd name="connsiteX29" fmla="*/ 389408 w 1724747"/>
                <a:gd name="connsiteY29" fmla="*/ 166993 h 1724747"/>
                <a:gd name="connsiteX30" fmla="*/ 389408 w 1724747"/>
                <a:gd name="connsiteY30" fmla="*/ 500798 h 1724747"/>
                <a:gd name="connsiteX31" fmla="*/ 445073 w 1724747"/>
                <a:gd name="connsiteY31" fmla="*/ 556462 h 1724747"/>
                <a:gd name="connsiteX32" fmla="*/ 1142758 w 1724747"/>
                <a:gd name="connsiteY32" fmla="*/ 556462 h 1724747"/>
                <a:gd name="connsiteX33" fmla="*/ 1390882 w 1724747"/>
                <a:gd name="connsiteY33" fmla="*/ 667730 h 1724747"/>
                <a:gd name="connsiteX34" fmla="*/ 1390882 w 1724747"/>
                <a:gd name="connsiteY34" fmla="*/ 1585647 h 1724747"/>
                <a:gd name="connsiteX35" fmla="*/ 445073 w 1724747"/>
                <a:gd name="connsiteY35" fmla="*/ 1146517 h 1724747"/>
                <a:gd name="connsiteX36" fmla="*/ 445073 w 1724747"/>
                <a:gd name="connsiteY36" fmla="*/ 1084910 h 1724747"/>
                <a:gd name="connsiteX37" fmla="*/ 472905 w 1724747"/>
                <a:gd name="connsiteY37" fmla="*/ 1057078 h 1724747"/>
                <a:gd name="connsiteX38" fmla="*/ 584173 w 1724747"/>
                <a:gd name="connsiteY38" fmla="*/ 1057078 h 1724747"/>
                <a:gd name="connsiteX39" fmla="*/ 612005 w 1724747"/>
                <a:gd name="connsiteY39" fmla="*/ 1084910 h 1724747"/>
                <a:gd name="connsiteX40" fmla="*/ 612005 w 1724747"/>
                <a:gd name="connsiteY40" fmla="*/ 1196178 h 1724747"/>
                <a:gd name="connsiteX41" fmla="*/ 584173 w 1724747"/>
                <a:gd name="connsiteY41" fmla="*/ 1224011 h 1724747"/>
                <a:gd name="connsiteX42" fmla="*/ 541849 w 1724747"/>
                <a:gd name="connsiteY42" fmla="*/ 1224011 h 1724747"/>
                <a:gd name="connsiteX43" fmla="*/ 445073 w 1724747"/>
                <a:gd name="connsiteY43" fmla="*/ 1146517 h 1724747"/>
                <a:gd name="connsiteX44" fmla="*/ 55665 w 1724747"/>
                <a:gd name="connsiteY44" fmla="*/ 1418775 h 1724747"/>
                <a:gd name="connsiteX45" fmla="*/ 306033 w 1724747"/>
                <a:gd name="connsiteY45" fmla="*/ 1168407 h 1724747"/>
                <a:gd name="connsiteX46" fmla="*/ 556402 w 1724747"/>
                <a:gd name="connsiteY46" fmla="*/ 1418775 h 1724747"/>
                <a:gd name="connsiteX47" fmla="*/ 306033 w 1724747"/>
                <a:gd name="connsiteY47" fmla="*/ 1669144 h 1724747"/>
                <a:gd name="connsiteX48" fmla="*/ 55665 w 1724747"/>
                <a:gd name="connsiteY48" fmla="*/ 1418775 h 1724747"/>
                <a:gd name="connsiteX49" fmla="*/ 1724748 w 1724747"/>
                <a:gd name="connsiteY49" fmla="*/ 333805 h 1724747"/>
                <a:gd name="connsiteX50" fmla="*/ 1390943 w 1724747"/>
                <a:gd name="connsiteY50" fmla="*/ 0 h 1724747"/>
                <a:gd name="connsiteX51" fmla="*/ 417301 w 1724747"/>
                <a:gd name="connsiteY51" fmla="*/ 0 h 1724747"/>
                <a:gd name="connsiteX52" fmla="*/ 278201 w 1724747"/>
                <a:gd name="connsiteY52" fmla="*/ 139101 h 1724747"/>
                <a:gd name="connsiteX53" fmla="*/ 278201 w 1724747"/>
                <a:gd name="connsiteY53" fmla="*/ 1114137 h 1724747"/>
                <a:gd name="connsiteX54" fmla="*/ 0 w 1724747"/>
                <a:gd name="connsiteY54" fmla="*/ 1418715 h 1724747"/>
                <a:gd name="connsiteX55" fmla="*/ 306033 w 1724747"/>
                <a:gd name="connsiteY55" fmla="*/ 1724748 h 1724747"/>
                <a:gd name="connsiteX56" fmla="*/ 1307507 w 1724747"/>
                <a:gd name="connsiteY56" fmla="*/ 1724748 h 1724747"/>
                <a:gd name="connsiteX57" fmla="*/ 1446607 w 1724747"/>
                <a:gd name="connsiteY57" fmla="*/ 1585647 h 1724747"/>
                <a:gd name="connsiteX58" fmla="*/ 1446607 w 1724747"/>
                <a:gd name="connsiteY58" fmla="*/ 662637 h 1724747"/>
                <a:gd name="connsiteX59" fmla="*/ 1724748 w 1724747"/>
                <a:gd name="connsiteY59" fmla="*/ 333805 h 1724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724747" h="1724747">
                  <a:moveTo>
                    <a:pt x="1390943" y="612005"/>
                  </a:moveTo>
                  <a:cubicBezTo>
                    <a:pt x="1237533" y="612005"/>
                    <a:pt x="1112742" y="487215"/>
                    <a:pt x="1112742" y="333805"/>
                  </a:cubicBezTo>
                  <a:cubicBezTo>
                    <a:pt x="1112742" y="180394"/>
                    <a:pt x="1237533" y="55604"/>
                    <a:pt x="1390943" y="55604"/>
                  </a:cubicBezTo>
                  <a:cubicBezTo>
                    <a:pt x="1544354" y="55604"/>
                    <a:pt x="1669144" y="180394"/>
                    <a:pt x="1669144" y="333805"/>
                  </a:cubicBezTo>
                  <a:cubicBezTo>
                    <a:pt x="1669144" y="487215"/>
                    <a:pt x="1544293" y="612005"/>
                    <a:pt x="1390943" y="612005"/>
                  </a:cubicBezTo>
                  <a:close/>
                  <a:moveTo>
                    <a:pt x="1102252" y="166933"/>
                  </a:moveTo>
                  <a:cubicBezTo>
                    <a:pt x="1073692" y="216109"/>
                    <a:pt x="1057078" y="272986"/>
                    <a:pt x="1057078" y="333865"/>
                  </a:cubicBezTo>
                  <a:cubicBezTo>
                    <a:pt x="1057078" y="394744"/>
                    <a:pt x="1073692" y="451622"/>
                    <a:pt x="1102252" y="500798"/>
                  </a:cubicBezTo>
                  <a:lnTo>
                    <a:pt x="445073" y="500798"/>
                  </a:lnTo>
                  <a:lnTo>
                    <a:pt x="445073" y="166993"/>
                  </a:lnTo>
                  <a:lnTo>
                    <a:pt x="1102252" y="166993"/>
                  </a:lnTo>
                  <a:close/>
                  <a:moveTo>
                    <a:pt x="1390943" y="1585647"/>
                  </a:moveTo>
                  <a:cubicBezTo>
                    <a:pt x="1390943" y="1631670"/>
                    <a:pt x="1353470" y="1669083"/>
                    <a:pt x="1307507" y="1669083"/>
                  </a:cubicBezTo>
                  <a:lnTo>
                    <a:pt x="481394" y="1669083"/>
                  </a:lnTo>
                  <a:cubicBezTo>
                    <a:pt x="560222" y="1613662"/>
                    <a:pt x="612005" y="1522221"/>
                    <a:pt x="612005" y="1418715"/>
                  </a:cubicBezTo>
                  <a:cubicBezTo>
                    <a:pt x="612005" y="1368629"/>
                    <a:pt x="599635" y="1321393"/>
                    <a:pt x="578231" y="1279614"/>
                  </a:cubicBezTo>
                  <a:lnTo>
                    <a:pt x="584173" y="1279614"/>
                  </a:lnTo>
                  <a:cubicBezTo>
                    <a:pt x="630196" y="1279614"/>
                    <a:pt x="667609" y="1242141"/>
                    <a:pt x="667609" y="1196178"/>
                  </a:cubicBezTo>
                  <a:lnTo>
                    <a:pt x="667609" y="1084910"/>
                  </a:lnTo>
                  <a:cubicBezTo>
                    <a:pt x="667609" y="1038887"/>
                    <a:pt x="630136" y="1001474"/>
                    <a:pt x="584173" y="1001474"/>
                  </a:cubicBezTo>
                  <a:lnTo>
                    <a:pt x="472905" y="1001474"/>
                  </a:lnTo>
                  <a:cubicBezTo>
                    <a:pt x="426882" y="1001474"/>
                    <a:pt x="389469" y="1038948"/>
                    <a:pt x="389469" y="1084910"/>
                  </a:cubicBezTo>
                  <a:lnTo>
                    <a:pt x="389469" y="1124566"/>
                  </a:lnTo>
                  <a:cubicBezTo>
                    <a:pt x="371521" y="1119473"/>
                    <a:pt x="352966" y="1115835"/>
                    <a:pt x="333805" y="1114137"/>
                  </a:cubicBezTo>
                  <a:lnTo>
                    <a:pt x="333805" y="139101"/>
                  </a:lnTo>
                  <a:cubicBezTo>
                    <a:pt x="333805" y="93077"/>
                    <a:pt x="371278" y="55665"/>
                    <a:pt x="417240" y="55665"/>
                  </a:cubicBezTo>
                  <a:lnTo>
                    <a:pt x="1206729" y="55665"/>
                  </a:lnTo>
                  <a:cubicBezTo>
                    <a:pt x="1183081" y="71369"/>
                    <a:pt x="1161676" y="90227"/>
                    <a:pt x="1142758" y="111329"/>
                  </a:cubicBezTo>
                  <a:lnTo>
                    <a:pt x="445073" y="111329"/>
                  </a:lnTo>
                  <a:cubicBezTo>
                    <a:pt x="414391" y="111329"/>
                    <a:pt x="389408" y="136311"/>
                    <a:pt x="389408" y="166993"/>
                  </a:cubicBezTo>
                  <a:lnTo>
                    <a:pt x="389408" y="500798"/>
                  </a:lnTo>
                  <a:cubicBezTo>
                    <a:pt x="389408" y="531480"/>
                    <a:pt x="414391" y="556462"/>
                    <a:pt x="445073" y="556462"/>
                  </a:cubicBezTo>
                  <a:lnTo>
                    <a:pt x="1142758" y="556462"/>
                  </a:lnTo>
                  <a:cubicBezTo>
                    <a:pt x="1203879" y="624557"/>
                    <a:pt x="1292348" y="667730"/>
                    <a:pt x="1390882" y="667730"/>
                  </a:cubicBezTo>
                  <a:lnTo>
                    <a:pt x="1390882" y="1585647"/>
                  </a:lnTo>
                  <a:close/>
                  <a:moveTo>
                    <a:pt x="445073" y="1146517"/>
                  </a:moveTo>
                  <a:lnTo>
                    <a:pt x="445073" y="1084910"/>
                  </a:lnTo>
                  <a:cubicBezTo>
                    <a:pt x="445073" y="1069569"/>
                    <a:pt x="457564" y="1057078"/>
                    <a:pt x="472905" y="1057078"/>
                  </a:cubicBezTo>
                  <a:lnTo>
                    <a:pt x="584173" y="1057078"/>
                  </a:lnTo>
                  <a:cubicBezTo>
                    <a:pt x="599514" y="1057078"/>
                    <a:pt x="612005" y="1069569"/>
                    <a:pt x="612005" y="1084910"/>
                  </a:cubicBezTo>
                  <a:lnTo>
                    <a:pt x="612005" y="1196178"/>
                  </a:lnTo>
                  <a:cubicBezTo>
                    <a:pt x="612005" y="1211520"/>
                    <a:pt x="599514" y="1224011"/>
                    <a:pt x="584173" y="1224011"/>
                  </a:cubicBezTo>
                  <a:lnTo>
                    <a:pt x="541849" y="1224011"/>
                  </a:lnTo>
                  <a:cubicBezTo>
                    <a:pt x="515351" y="1191994"/>
                    <a:pt x="482364" y="1165678"/>
                    <a:pt x="445073" y="1146517"/>
                  </a:cubicBezTo>
                  <a:close/>
                  <a:moveTo>
                    <a:pt x="55665" y="1418775"/>
                  </a:moveTo>
                  <a:cubicBezTo>
                    <a:pt x="55665" y="1280706"/>
                    <a:pt x="167963" y="1168407"/>
                    <a:pt x="306033" y="1168407"/>
                  </a:cubicBezTo>
                  <a:cubicBezTo>
                    <a:pt x="444103" y="1168407"/>
                    <a:pt x="556402" y="1280706"/>
                    <a:pt x="556402" y="1418775"/>
                  </a:cubicBezTo>
                  <a:cubicBezTo>
                    <a:pt x="556402" y="1556845"/>
                    <a:pt x="444103" y="1669144"/>
                    <a:pt x="306033" y="1669144"/>
                  </a:cubicBezTo>
                  <a:cubicBezTo>
                    <a:pt x="167963" y="1669144"/>
                    <a:pt x="55665" y="1556784"/>
                    <a:pt x="55665" y="1418775"/>
                  </a:cubicBezTo>
                  <a:close/>
                  <a:moveTo>
                    <a:pt x="1724748" y="333805"/>
                  </a:moveTo>
                  <a:cubicBezTo>
                    <a:pt x="1724748" y="149712"/>
                    <a:pt x="1574975" y="0"/>
                    <a:pt x="1390943" y="0"/>
                  </a:cubicBezTo>
                  <a:lnTo>
                    <a:pt x="417301" y="0"/>
                  </a:lnTo>
                  <a:cubicBezTo>
                    <a:pt x="340596" y="0"/>
                    <a:pt x="278201" y="62395"/>
                    <a:pt x="278201" y="139101"/>
                  </a:cubicBezTo>
                  <a:lnTo>
                    <a:pt x="278201" y="1114137"/>
                  </a:lnTo>
                  <a:cubicBezTo>
                    <a:pt x="122486" y="1128266"/>
                    <a:pt x="0" y="1259362"/>
                    <a:pt x="0" y="1418715"/>
                  </a:cubicBezTo>
                  <a:cubicBezTo>
                    <a:pt x="0" y="1587406"/>
                    <a:pt x="137281" y="1724748"/>
                    <a:pt x="306033" y="1724748"/>
                  </a:cubicBezTo>
                  <a:lnTo>
                    <a:pt x="1307507" y="1724748"/>
                  </a:lnTo>
                  <a:cubicBezTo>
                    <a:pt x="1384213" y="1724748"/>
                    <a:pt x="1446607" y="1662353"/>
                    <a:pt x="1446607" y="1585647"/>
                  </a:cubicBezTo>
                  <a:lnTo>
                    <a:pt x="1446607" y="662637"/>
                  </a:lnTo>
                  <a:cubicBezTo>
                    <a:pt x="1604202" y="636017"/>
                    <a:pt x="1724748" y="498918"/>
                    <a:pt x="1724748" y="333805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77CA9FE-0E7D-4F05-894D-1280AB049CB1}"/>
              </a:ext>
            </a:extLst>
          </p:cNvPr>
          <p:cNvSpPr txBox="1"/>
          <p:nvPr/>
        </p:nvSpPr>
        <p:spPr>
          <a:xfrm>
            <a:off x="239486" y="6239047"/>
            <a:ext cx="1572336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Kovski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, 2022)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Klevens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, 2017)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DC4033-C14D-86E3-C661-04434FE583A1}"/>
              </a:ext>
            </a:extLst>
          </p:cNvPr>
          <p:cNvSpPr txBox="1"/>
          <p:nvPr/>
        </p:nvSpPr>
        <p:spPr>
          <a:xfrm>
            <a:off x="7708901" y="6454490"/>
            <a:ext cx="331787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* Approaches statistical significance </a:t>
            </a:r>
          </a:p>
        </p:txBody>
      </p:sp>
    </p:spTree>
    <p:extLst>
      <p:ext uri="{BB962C8B-B14F-4D97-AF65-F5344CB8AC3E}">
        <p14:creationId xmlns:p14="http://schemas.microsoft.com/office/powerpoint/2010/main" val="22709591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155EF-9CB7-7442-8024-C74904E61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886" y="455662"/>
            <a:ext cx="5704114" cy="929996"/>
          </a:xfrm>
        </p:spPr>
        <p:txBody>
          <a:bodyPr/>
          <a:lstStyle/>
          <a:p>
            <a:r>
              <a:rPr lang="en-US"/>
              <a:t>Minimum Wage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E765A-6058-9D4A-8E70-537CD61AC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2324" y="1851949"/>
            <a:ext cx="7130005" cy="455038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200" b="1">
                <a:solidFill>
                  <a:srgbClr val="002060"/>
                </a:solidFill>
              </a:rPr>
              <a:t>From 2004 to 2013:</a:t>
            </a:r>
          </a:p>
          <a:p>
            <a:pPr marL="457200" indent="-457200">
              <a:lnSpc>
                <a:spcPct val="100000"/>
              </a:lnSpc>
            </a:pPr>
            <a:r>
              <a:rPr lang="en-US" sz="3000"/>
              <a:t>States that </a:t>
            </a:r>
            <a:r>
              <a:rPr lang="en-US" sz="3000" u="sng"/>
              <a:t>increased</a:t>
            </a:r>
            <a:r>
              <a:rPr lang="en-US" sz="3000"/>
              <a:t> the minimum wage beyond $7.25 per hour experienced a </a:t>
            </a:r>
            <a:r>
              <a:rPr lang="en-US" sz="3000" b="1"/>
              <a:t>decline in child maltreatment reports</a:t>
            </a:r>
          </a:p>
          <a:p>
            <a:pPr marL="457200" indent="-457200">
              <a:lnSpc>
                <a:spcPct val="100000"/>
              </a:lnSpc>
            </a:pPr>
            <a:r>
              <a:rPr lang="en-US" sz="3000"/>
              <a:t>Every $1 increase in minimum wage was associated with a </a:t>
            </a:r>
            <a:r>
              <a:rPr lang="en-US" sz="3000" b="1"/>
              <a:t>9.6% decline in neglect reports </a:t>
            </a:r>
            <a:r>
              <a:rPr lang="en-US" sz="2400" i="1"/>
              <a:t>(primarily for children &lt; 12 years) 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0D316E7-BAAC-42E0-8078-A2980AF71888}"/>
              </a:ext>
            </a:extLst>
          </p:cNvPr>
          <p:cNvSpPr/>
          <p:nvPr/>
        </p:nvSpPr>
        <p:spPr>
          <a:xfrm>
            <a:off x="669074" y="2644851"/>
            <a:ext cx="2508582" cy="2479869"/>
          </a:xfrm>
          <a:custGeom>
            <a:avLst/>
            <a:gdLst>
              <a:gd name="connsiteX0" fmla="*/ 324406 w 704112"/>
              <a:gd name="connsiteY0" fmla="*/ 320404 h 702111"/>
              <a:gd name="connsiteX1" fmla="*/ 377827 w 704112"/>
              <a:gd name="connsiteY1" fmla="*/ 320404 h 702111"/>
              <a:gd name="connsiteX2" fmla="*/ 486609 w 704112"/>
              <a:gd name="connsiteY2" fmla="*/ 429186 h 702111"/>
              <a:gd name="connsiteX3" fmla="*/ 379828 w 704112"/>
              <a:gd name="connsiteY3" fmla="*/ 537968 h 702111"/>
              <a:gd name="connsiteX4" fmla="*/ 379828 w 704112"/>
              <a:gd name="connsiteY4" fmla="*/ 585447 h 702111"/>
              <a:gd name="connsiteX5" fmla="*/ 320525 w 704112"/>
              <a:gd name="connsiteY5" fmla="*/ 585447 h 702111"/>
              <a:gd name="connsiteX6" fmla="*/ 320525 w 704112"/>
              <a:gd name="connsiteY6" fmla="*/ 537968 h 702111"/>
              <a:gd name="connsiteX7" fmla="*/ 213744 w 704112"/>
              <a:gd name="connsiteY7" fmla="*/ 429186 h 702111"/>
              <a:gd name="connsiteX8" fmla="*/ 273047 w 704112"/>
              <a:gd name="connsiteY8" fmla="*/ 429186 h 702111"/>
              <a:gd name="connsiteX9" fmla="*/ 322465 w 704112"/>
              <a:gd name="connsiteY9" fmla="*/ 478605 h 702111"/>
              <a:gd name="connsiteX10" fmla="*/ 377827 w 704112"/>
              <a:gd name="connsiteY10" fmla="*/ 478605 h 702111"/>
              <a:gd name="connsiteX11" fmla="*/ 427246 w 704112"/>
              <a:gd name="connsiteY11" fmla="*/ 429186 h 702111"/>
              <a:gd name="connsiteX12" fmla="*/ 377827 w 704112"/>
              <a:gd name="connsiteY12" fmla="*/ 379767 h 702111"/>
              <a:gd name="connsiteX13" fmla="*/ 322465 w 704112"/>
              <a:gd name="connsiteY13" fmla="*/ 379767 h 702111"/>
              <a:gd name="connsiteX14" fmla="*/ 213683 w 704112"/>
              <a:gd name="connsiteY14" fmla="*/ 270985 h 702111"/>
              <a:gd name="connsiteX15" fmla="*/ 320464 w 704112"/>
              <a:gd name="connsiteY15" fmla="*/ 162203 h 702111"/>
              <a:gd name="connsiteX16" fmla="*/ 320464 w 704112"/>
              <a:gd name="connsiteY16" fmla="*/ 118666 h 702111"/>
              <a:gd name="connsiteX17" fmla="*/ 379767 w 704112"/>
              <a:gd name="connsiteY17" fmla="*/ 118666 h 702111"/>
              <a:gd name="connsiteX18" fmla="*/ 379767 w 704112"/>
              <a:gd name="connsiteY18" fmla="*/ 166144 h 702111"/>
              <a:gd name="connsiteX19" fmla="*/ 486548 w 704112"/>
              <a:gd name="connsiteY19" fmla="*/ 274927 h 702111"/>
              <a:gd name="connsiteX20" fmla="*/ 427246 w 704112"/>
              <a:gd name="connsiteY20" fmla="*/ 274927 h 702111"/>
              <a:gd name="connsiteX21" fmla="*/ 377827 w 704112"/>
              <a:gd name="connsiteY21" fmla="*/ 225508 h 702111"/>
              <a:gd name="connsiteX22" fmla="*/ 322465 w 704112"/>
              <a:gd name="connsiteY22" fmla="*/ 225508 h 702111"/>
              <a:gd name="connsiteX23" fmla="*/ 273047 w 704112"/>
              <a:gd name="connsiteY23" fmla="*/ 274927 h 702111"/>
              <a:gd name="connsiteX24" fmla="*/ 324406 w 704112"/>
              <a:gd name="connsiteY24" fmla="*/ 320404 h 702111"/>
              <a:gd name="connsiteX25" fmla="*/ 352056 w 704112"/>
              <a:gd name="connsiteY25" fmla="*/ 0 h 702111"/>
              <a:gd name="connsiteX26" fmla="*/ 0 w 704112"/>
              <a:gd name="connsiteY26" fmla="*/ 352056 h 702111"/>
              <a:gd name="connsiteX27" fmla="*/ 352056 w 704112"/>
              <a:gd name="connsiteY27" fmla="*/ 702111 h 702111"/>
              <a:gd name="connsiteX28" fmla="*/ 704112 w 704112"/>
              <a:gd name="connsiteY28" fmla="*/ 352056 h 702111"/>
              <a:gd name="connsiteX29" fmla="*/ 352056 w 704112"/>
              <a:gd name="connsiteY29" fmla="*/ 0 h 70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704112" h="702111">
                <a:moveTo>
                  <a:pt x="324406" y="320404"/>
                </a:moveTo>
                <a:lnTo>
                  <a:pt x="377827" y="320404"/>
                </a:lnTo>
                <a:cubicBezTo>
                  <a:pt x="437129" y="320404"/>
                  <a:pt x="486609" y="369823"/>
                  <a:pt x="486609" y="429186"/>
                </a:cubicBezTo>
                <a:cubicBezTo>
                  <a:pt x="486609" y="488549"/>
                  <a:pt x="439130" y="535967"/>
                  <a:pt x="379828" y="537968"/>
                </a:cubicBezTo>
                <a:lnTo>
                  <a:pt x="379828" y="585447"/>
                </a:lnTo>
                <a:lnTo>
                  <a:pt x="320525" y="585447"/>
                </a:lnTo>
                <a:lnTo>
                  <a:pt x="320525" y="537968"/>
                </a:lnTo>
                <a:cubicBezTo>
                  <a:pt x="261222" y="535967"/>
                  <a:pt x="213744" y="488549"/>
                  <a:pt x="213744" y="429186"/>
                </a:cubicBezTo>
                <a:lnTo>
                  <a:pt x="273047" y="429186"/>
                </a:lnTo>
                <a:cubicBezTo>
                  <a:pt x="273047" y="456897"/>
                  <a:pt x="294815" y="478605"/>
                  <a:pt x="322465" y="478605"/>
                </a:cubicBezTo>
                <a:lnTo>
                  <a:pt x="377827" y="478605"/>
                </a:lnTo>
                <a:cubicBezTo>
                  <a:pt x="405538" y="478605"/>
                  <a:pt x="427246" y="456836"/>
                  <a:pt x="427246" y="429186"/>
                </a:cubicBezTo>
                <a:cubicBezTo>
                  <a:pt x="427246" y="401475"/>
                  <a:pt x="405477" y="379767"/>
                  <a:pt x="377827" y="379767"/>
                </a:cubicBezTo>
                <a:lnTo>
                  <a:pt x="322465" y="379767"/>
                </a:lnTo>
                <a:cubicBezTo>
                  <a:pt x="263163" y="379767"/>
                  <a:pt x="213683" y="330348"/>
                  <a:pt x="213683" y="270985"/>
                </a:cubicBezTo>
                <a:cubicBezTo>
                  <a:pt x="213683" y="211622"/>
                  <a:pt x="261162" y="164204"/>
                  <a:pt x="320464" y="162203"/>
                </a:cubicBezTo>
                <a:lnTo>
                  <a:pt x="320464" y="118666"/>
                </a:lnTo>
                <a:lnTo>
                  <a:pt x="379767" y="118666"/>
                </a:lnTo>
                <a:lnTo>
                  <a:pt x="379767" y="166144"/>
                </a:lnTo>
                <a:cubicBezTo>
                  <a:pt x="439070" y="168145"/>
                  <a:pt x="486548" y="215563"/>
                  <a:pt x="486548" y="274927"/>
                </a:cubicBezTo>
                <a:lnTo>
                  <a:pt x="427246" y="274927"/>
                </a:lnTo>
                <a:cubicBezTo>
                  <a:pt x="427246" y="247216"/>
                  <a:pt x="405477" y="225508"/>
                  <a:pt x="377827" y="225508"/>
                </a:cubicBezTo>
                <a:lnTo>
                  <a:pt x="322465" y="225508"/>
                </a:lnTo>
                <a:cubicBezTo>
                  <a:pt x="294755" y="225508"/>
                  <a:pt x="273047" y="247276"/>
                  <a:pt x="273047" y="274927"/>
                </a:cubicBezTo>
                <a:cubicBezTo>
                  <a:pt x="274926" y="298635"/>
                  <a:pt x="296695" y="320404"/>
                  <a:pt x="324406" y="320404"/>
                </a:cubicBezTo>
                <a:close/>
                <a:moveTo>
                  <a:pt x="352056" y="0"/>
                </a:moveTo>
                <a:cubicBezTo>
                  <a:pt x="158262" y="0"/>
                  <a:pt x="0" y="158201"/>
                  <a:pt x="0" y="352056"/>
                </a:cubicBezTo>
                <a:cubicBezTo>
                  <a:pt x="0" y="545912"/>
                  <a:pt x="158201" y="702111"/>
                  <a:pt x="352056" y="702111"/>
                </a:cubicBezTo>
                <a:cubicBezTo>
                  <a:pt x="545911" y="702111"/>
                  <a:pt x="704112" y="543910"/>
                  <a:pt x="704112" y="352056"/>
                </a:cubicBezTo>
                <a:cubicBezTo>
                  <a:pt x="702111" y="158201"/>
                  <a:pt x="543910" y="0"/>
                  <a:pt x="352056" y="0"/>
                </a:cubicBezTo>
                <a:close/>
              </a:path>
            </a:pathLst>
          </a:custGeom>
          <a:solidFill>
            <a:srgbClr val="002060"/>
          </a:solidFill>
          <a:ln w="606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A42DE79-437F-4A07-819F-29184F3FBABB}"/>
              </a:ext>
            </a:extLst>
          </p:cNvPr>
          <p:cNvSpPr/>
          <p:nvPr/>
        </p:nvSpPr>
        <p:spPr>
          <a:xfrm>
            <a:off x="2537109" y="4041099"/>
            <a:ext cx="1023417" cy="1083621"/>
          </a:xfrm>
          <a:custGeom>
            <a:avLst/>
            <a:gdLst>
              <a:gd name="connsiteX0" fmla="*/ 511106 w 1511124"/>
              <a:gd name="connsiteY0" fmla="*/ 0 h 1600018"/>
              <a:gd name="connsiteX1" fmla="*/ 1022212 w 1511124"/>
              <a:gd name="connsiteY1" fmla="*/ 0 h 1600018"/>
              <a:gd name="connsiteX2" fmla="*/ 1022212 w 1511124"/>
              <a:gd name="connsiteY2" fmla="*/ 511106 h 1600018"/>
              <a:gd name="connsiteX3" fmla="*/ 1511125 w 1511124"/>
              <a:gd name="connsiteY3" fmla="*/ 511106 h 1600018"/>
              <a:gd name="connsiteX4" fmla="*/ 1511125 w 1511124"/>
              <a:gd name="connsiteY4" fmla="*/ 1088912 h 1600018"/>
              <a:gd name="connsiteX5" fmla="*/ 1022212 w 1511124"/>
              <a:gd name="connsiteY5" fmla="*/ 1088912 h 1600018"/>
              <a:gd name="connsiteX6" fmla="*/ 1022212 w 1511124"/>
              <a:gd name="connsiteY6" fmla="*/ 1600018 h 1600018"/>
              <a:gd name="connsiteX7" fmla="*/ 511106 w 1511124"/>
              <a:gd name="connsiteY7" fmla="*/ 1600018 h 1600018"/>
              <a:gd name="connsiteX8" fmla="*/ 511106 w 1511124"/>
              <a:gd name="connsiteY8" fmla="*/ 1088912 h 1600018"/>
              <a:gd name="connsiteX9" fmla="*/ 0 w 1511124"/>
              <a:gd name="connsiteY9" fmla="*/ 1088912 h 1600018"/>
              <a:gd name="connsiteX10" fmla="*/ 0 w 1511124"/>
              <a:gd name="connsiteY10" fmla="*/ 511106 h 1600018"/>
              <a:gd name="connsiteX11" fmla="*/ 511106 w 1511124"/>
              <a:gd name="connsiteY11" fmla="*/ 511106 h 1600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11124" h="1600018">
                <a:moveTo>
                  <a:pt x="511106" y="0"/>
                </a:moveTo>
                <a:lnTo>
                  <a:pt x="1022212" y="0"/>
                </a:lnTo>
                <a:lnTo>
                  <a:pt x="1022212" y="511106"/>
                </a:lnTo>
                <a:lnTo>
                  <a:pt x="1511125" y="511106"/>
                </a:lnTo>
                <a:lnTo>
                  <a:pt x="1511125" y="1088912"/>
                </a:lnTo>
                <a:lnTo>
                  <a:pt x="1022212" y="1088912"/>
                </a:lnTo>
                <a:lnTo>
                  <a:pt x="1022212" y="1600018"/>
                </a:lnTo>
                <a:lnTo>
                  <a:pt x="511106" y="1600018"/>
                </a:lnTo>
                <a:lnTo>
                  <a:pt x="511106" y="1088912"/>
                </a:lnTo>
                <a:lnTo>
                  <a:pt x="0" y="1088912"/>
                </a:lnTo>
                <a:lnTo>
                  <a:pt x="0" y="511106"/>
                </a:lnTo>
                <a:lnTo>
                  <a:pt x="511106" y="511106"/>
                </a:lnTo>
                <a:close/>
              </a:path>
            </a:pathLst>
          </a:custGeom>
          <a:solidFill>
            <a:schemeClr val="bg1"/>
          </a:solidFill>
          <a:ln w="28575" cap="flat">
            <a:solidFill>
              <a:srgbClr val="002060"/>
            </a:solidFill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BFF1FC-912A-4B19-B41D-983564A2B9AC}"/>
              </a:ext>
            </a:extLst>
          </p:cNvPr>
          <p:cNvSpPr txBox="1"/>
          <p:nvPr/>
        </p:nvSpPr>
        <p:spPr>
          <a:xfrm>
            <a:off x="509960" y="6296128"/>
            <a:ext cx="172227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Raissian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, 2017)</a:t>
            </a:r>
          </a:p>
        </p:txBody>
      </p:sp>
    </p:spTree>
    <p:extLst>
      <p:ext uri="{BB962C8B-B14F-4D97-AF65-F5344CB8AC3E}">
        <p14:creationId xmlns:p14="http://schemas.microsoft.com/office/powerpoint/2010/main" val="19070253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2640E-8EA4-4E84-A18E-809D1BBF8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781" y="4308"/>
            <a:ext cx="10428514" cy="1325563"/>
          </a:xfrm>
        </p:spPr>
        <p:txBody>
          <a:bodyPr/>
          <a:lstStyle/>
          <a:p>
            <a:r>
              <a:rPr lang="en-US"/>
              <a:t>Paid Family Leave (PFL)</a:t>
            </a:r>
          </a:p>
        </p:txBody>
      </p:sp>
      <p:pic>
        <p:nvPicPr>
          <p:cNvPr id="4" name="Graphic 4" descr="Pregnant lady with solid fill">
            <a:extLst>
              <a:ext uri="{FF2B5EF4-FFF2-40B4-BE49-F238E27FC236}">
                <a16:creationId xmlns:a16="http://schemas.microsoft.com/office/drawing/2014/main" id="{441D01F5-EFB2-44CB-9089-7BE08DFAC6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7781" y="2097975"/>
            <a:ext cx="3654925" cy="361978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2CC65B3-D1FD-45CF-815C-61A7DA1CF385}"/>
              </a:ext>
            </a:extLst>
          </p:cNvPr>
          <p:cNvSpPr txBox="1"/>
          <p:nvPr/>
        </p:nvSpPr>
        <p:spPr>
          <a:xfrm>
            <a:off x="3576979" y="2097975"/>
            <a:ext cx="7295460" cy="33239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Compared to states with no PFL policy, the implementation of California’s 2004 PFL policy </a:t>
            </a:r>
            <a:r>
              <a:rPr kumimoji="0" lang="en-US" sz="25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(up to 12 weeks of partially paid leave)</a:t>
            </a:r>
            <a:r>
              <a:rPr kumimoji="0" lang="en-US" sz="2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 </a:t>
            </a: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was associated with a </a:t>
            </a:r>
            <a:r>
              <a:rPr kumimoji="0" lang="en-US" sz="3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decrease in hospital admissions for abusive head trauma</a:t>
            </a: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:</a:t>
            </a:r>
            <a:r>
              <a:rPr kumimoji="0" lang="en-US" sz="3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among children &lt;1 year old </a:t>
            </a:r>
            <a:r>
              <a:rPr kumimoji="0" lang="en-US" sz="30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and</a:t>
            </a: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 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among children &lt; 2 years old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BD33DF-39DD-4908-A769-E9D321469C83}"/>
              </a:ext>
            </a:extLst>
          </p:cNvPr>
          <p:cNvSpPr txBox="1"/>
          <p:nvPr/>
        </p:nvSpPr>
        <p:spPr>
          <a:xfrm>
            <a:off x="421787" y="6036775"/>
            <a:ext cx="2743200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Klevens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, 2016)</a:t>
            </a:r>
          </a:p>
        </p:txBody>
      </p:sp>
    </p:spTree>
    <p:extLst>
      <p:ext uri="{BB962C8B-B14F-4D97-AF65-F5344CB8AC3E}">
        <p14:creationId xmlns:p14="http://schemas.microsoft.com/office/powerpoint/2010/main" val="9298654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772FE-E3DD-7C3B-819A-9EF17DCE1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Concrete Supports:</a:t>
            </a:r>
            <a:br>
              <a:rPr lang="en-US" b="1" dirty="0"/>
            </a:br>
            <a:r>
              <a:rPr lang="en-US" b="1" dirty="0"/>
              <a:t>Home Visiting &amp; Child Care</a:t>
            </a:r>
          </a:p>
        </p:txBody>
      </p:sp>
    </p:spTree>
    <p:extLst>
      <p:ext uri="{BB962C8B-B14F-4D97-AF65-F5344CB8AC3E}">
        <p14:creationId xmlns:p14="http://schemas.microsoft.com/office/powerpoint/2010/main" val="25188292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CDA1D9-4031-4E23-9419-4B2C476D7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471" y="271734"/>
            <a:ext cx="11870656" cy="1147763"/>
          </a:xfrm>
        </p:spPr>
        <p:txBody>
          <a:bodyPr>
            <a:noAutofit/>
          </a:bodyPr>
          <a:lstStyle/>
          <a:p>
            <a:r>
              <a:rPr lang="en-US" sz="3300"/>
              <a:t>Universal Home Visiting with Economic &amp; Concrete Supports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111F4-0C28-4457-BB42-00CC54915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0735" y="1581386"/>
            <a:ext cx="7476511" cy="487548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700" b="1" dirty="0"/>
              <a:t>Family Connects (FC)</a:t>
            </a:r>
            <a:r>
              <a:rPr lang="en-US" sz="2700" dirty="0"/>
              <a:t> </a:t>
            </a:r>
            <a:r>
              <a:rPr lang="en-US" sz="2400" dirty="0"/>
              <a:t>is a short-term, community-wide nurse home visiting program for families with newborns</a:t>
            </a:r>
            <a:endParaRPr lang="en-US" sz="2300" dirty="0"/>
          </a:p>
          <a:p>
            <a:pPr>
              <a:lnSpc>
                <a:spcPct val="100000"/>
              </a:lnSpc>
            </a:pPr>
            <a:r>
              <a:rPr lang="en-US" sz="2300" b="1" dirty="0"/>
              <a:t>Focuses on addressing material needs:</a:t>
            </a:r>
            <a:r>
              <a:rPr lang="en-US" sz="2300" dirty="0"/>
              <a:t> </a:t>
            </a:r>
            <a:r>
              <a:rPr lang="en-US" sz="2200" dirty="0"/>
              <a:t>1</a:t>
            </a:r>
            <a:r>
              <a:rPr lang="en-US" sz="2200" dirty="0">
                <a:latin typeface="Times New Roman"/>
                <a:cs typeface="Times New Roman"/>
              </a:rPr>
              <a:t>–</a:t>
            </a:r>
            <a:r>
              <a:rPr lang="en-US" sz="2200" dirty="0"/>
              <a:t>3 home visits to assess family needs, connect families to community resources, and provide education &amp; intervention as needed</a:t>
            </a:r>
            <a:endParaRPr lang="en-US" sz="2200" u="sng" dirty="0"/>
          </a:p>
          <a:p>
            <a:pPr>
              <a:lnSpc>
                <a:spcPct val="100000"/>
              </a:lnSpc>
            </a:pPr>
            <a:r>
              <a:rPr lang="en-US" sz="2300" b="1" dirty="0"/>
              <a:t>Randomized clinical trials</a:t>
            </a:r>
            <a:r>
              <a:rPr lang="en-US" sz="2200" dirty="0"/>
              <a:t> of all families with births in select hospitals in Durham, NC over a 6-month period found that families randomly assigned to FC experienced: </a:t>
            </a:r>
          </a:p>
          <a:p>
            <a:pPr lvl="1">
              <a:lnSpc>
                <a:spcPct val="100000"/>
              </a:lnSpc>
              <a:buClr>
                <a:schemeClr val="accent3"/>
              </a:buClr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chemeClr val="accent3">
                    <a:lumMod val="75000"/>
                  </a:schemeClr>
                </a:solidFill>
              </a:rPr>
              <a:t> </a:t>
            </a:r>
            <a:r>
              <a:rPr lang="en-US" sz="2200" b="1" dirty="0">
                <a:solidFill>
                  <a:schemeClr val="accent3"/>
                </a:solidFill>
              </a:rPr>
              <a:t>More positive maternal mental health </a:t>
            </a:r>
            <a:r>
              <a:rPr lang="en-US" sz="2200" dirty="0"/>
              <a:t>(at age 6 months)</a:t>
            </a:r>
            <a:r>
              <a:rPr lang="en-US" sz="1600" dirty="0"/>
              <a:t>*</a:t>
            </a:r>
            <a:r>
              <a:rPr lang="en-US" sz="2200" dirty="0"/>
              <a:t> </a:t>
            </a:r>
            <a:endParaRPr lang="en-US" sz="2200" u="sng" dirty="0"/>
          </a:p>
          <a:p>
            <a:pPr lvl="1">
              <a:lnSpc>
                <a:spcPct val="100000"/>
              </a:lnSpc>
              <a:buClr>
                <a:schemeClr val="accent3"/>
              </a:buClr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chemeClr val="accent3">
                    <a:lumMod val="75000"/>
                  </a:schemeClr>
                </a:solidFill>
              </a:rPr>
              <a:t> </a:t>
            </a:r>
            <a:r>
              <a:rPr lang="en-US" sz="2200" b="1" u="sng" dirty="0">
                <a:solidFill>
                  <a:schemeClr val="accent3"/>
                </a:solidFill>
              </a:rPr>
              <a:t>44% lower</a:t>
            </a:r>
            <a:r>
              <a:rPr lang="en-US" sz="2200" b="1" dirty="0">
                <a:solidFill>
                  <a:schemeClr val="accent3"/>
                </a:solidFill>
              </a:rPr>
              <a:t> rate of CPS investigations </a:t>
            </a:r>
            <a:r>
              <a:rPr lang="en-US" sz="2200" dirty="0"/>
              <a:t>(through age 2) </a:t>
            </a:r>
          </a:p>
          <a:p>
            <a:pPr lvl="1">
              <a:lnSpc>
                <a:spcPct val="100000"/>
              </a:lnSpc>
              <a:buClr>
                <a:schemeClr val="accent3"/>
              </a:buClr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chemeClr val="accent3">
                    <a:lumMod val="75000"/>
                  </a:schemeClr>
                </a:solidFill>
              </a:rPr>
              <a:t> </a:t>
            </a:r>
            <a:r>
              <a:rPr lang="en-US" sz="2200" b="1" u="sng" dirty="0">
                <a:solidFill>
                  <a:schemeClr val="accent3"/>
                </a:solidFill>
              </a:rPr>
              <a:t>39% fewer</a:t>
            </a:r>
            <a:r>
              <a:rPr lang="en-US" sz="2200" b="1" dirty="0">
                <a:solidFill>
                  <a:schemeClr val="accent3"/>
                </a:solidFill>
              </a:rPr>
              <a:t> CPS investigations </a:t>
            </a:r>
            <a:r>
              <a:rPr lang="en-US" sz="2200" dirty="0"/>
              <a:t>(through age 5)</a:t>
            </a:r>
          </a:p>
          <a:p>
            <a:pPr lvl="1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sz="300" dirty="0"/>
          </a:p>
          <a:p>
            <a:pPr marL="457200" lvl="1" indent="0">
              <a:lnSpc>
                <a:spcPct val="100000"/>
              </a:lnSpc>
              <a:buNone/>
            </a:pPr>
            <a:r>
              <a:rPr lang="en-US" sz="2000" i="1" dirty="0"/>
              <a:t>(compared to families who didn’t receive FC)</a:t>
            </a:r>
          </a:p>
          <a:p>
            <a:pPr marL="457200" lvl="1" indent="0">
              <a:lnSpc>
                <a:spcPct val="100000"/>
              </a:lnSpc>
              <a:buNone/>
            </a:pPr>
            <a:endParaRPr lang="en-US" sz="2000" i="1" dirty="0"/>
          </a:p>
          <a:p>
            <a:pPr>
              <a:lnSpc>
                <a:spcPts val="2500"/>
              </a:lnSpc>
            </a:pPr>
            <a:endParaRPr lang="en-US" sz="2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160300-DE57-4113-9E74-9A375699161A}"/>
              </a:ext>
            </a:extLst>
          </p:cNvPr>
          <p:cNvSpPr txBox="1"/>
          <p:nvPr/>
        </p:nvSpPr>
        <p:spPr>
          <a:xfrm>
            <a:off x="-1" y="6210622"/>
            <a:ext cx="221076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/>
              <a:t>(Goodman, 2021)(RCT)</a:t>
            </a:r>
          </a:p>
          <a:p>
            <a:r>
              <a:rPr lang="en-US" sz="1600"/>
              <a:t>(Dodge, 2019)(RCT)</a:t>
            </a:r>
          </a:p>
        </p:txBody>
      </p:sp>
      <p:pic>
        <p:nvPicPr>
          <p:cNvPr id="5" name="Graphic 5" descr="Woman with baby with solid fill">
            <a:extLst>
              <a:ext uri="{FF2B5EF4-FFF2-40B4-BE49-F238E27FC236}">
                <a16:creationId xmlns:a16="http://schemas.microsoft.com/office/drawing/2014/main" id="{7F363554-8A3F-441D-BFCE-2F59CE700C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401626" y="2683971"/>
            <a:ext cx="2743200" cy="2743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22F0CC-6D08-98B2-9E8D-5AE18231275E}"/>
              </a:ext>
            </a:extLst>
          </p:cNvPr>
          <p:cNvSpPr txBox="1"/>
          <p:nvPr/>
        </p:nvSpPr>
        <p:spPr>
          <a:xfrm>
            <a:off x="8059697" y="6456918"/>
            <a:ext cx="300535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600" i="1"/>
              <a:t>* Approaches statistical significance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8D8F9C-8925-FB14-D590-9AC1C7D3D62B}"/>
              </a:ext>
            </a:extLst>
          </p:cNvPr>
          <p:cNvSpPr txBox="1"/>
          <p:nvPr/>
        </p:nvSpPr>
        <p:spPr>
          <a:xfrm>
            <a:off x="9107213" y="2105561"/>
            <a:ext cx="2818441" cy="2646878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accent3"/>
            </a:solidFill>
          </a:ln>
        </p:spPr>
        <p:txBody>
          <a:bodyPr wrap="square" lIns="182880" tIns="274320" rIns="182880" bIns="274320" rtlCol="0" anchor="t">
            <a:spAutoFit/>
          </a:bodyPr>
          <a:lstStyle/>
          <a:p>
            <a:r>
              <a:rPr lang="en-US" sz="1700" i="1">
                <a:solidFill>
                  <a:schemeClr val="bg1"/>
                </a:solidFill>
                <a:latin typeface="+mj-lt"/>
                <a:ea typeface="+mn-lt"/>
                <a:cs typeface="+mn-lt"/>
              </a:rPr>
              <a:t>“The f</a:t>
            </a:r>
            <a:r>
              <a:rPr lang="en-US" sz="1700" i="1">
                <a:solidFill>
                  <a:schemeClr val="bg1"/>
                </a:solidFill>
                <a:latin typeface="+mj-lt"/>
              </a:rPr>
              <a:t>indings… suggest that, when implemented with high quality &amp; broad reach, a brief postpartum nurse home visiting program can </a:t>
            </a:r>
            <a:r>
              <a:rPr lang="en-US" sz="1700" b="1" i="1">
                <a:solidFill>
                  <a:schemeClr val="bg1"/>
                </a:solidFill>
                <a:latin typeface="+mj-lt"/>
              </a:rPr>
              <a:t>reduce population rates of child maltreatment</a:t>
            </a:r>
            <a:r>
              <a:rPr lang="en-US" sz="1700" i="1">
                <a:solidFill>
                  <a:schemeClr val="bg1"/>
                </a:solidFill>
                <a:latin typeface="+mj-lt"/>
              </a:rPr>
              <a:t> .”</a:t>
            </a:r>
          </a:p>
        </p:txBody>
      </p:sp>
    </p:spTree>
    <p:extLst>
      <p:ext uri="{BB962C8B-B14F-4D97-AF65-F5344CB8AC3E}">
        <p14:creationId xmlns:p14="http://schemas.microsoft.com/office/powerpoint/2010/main" val="8074956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292-21E7-43EF-B512-2F345173C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061" y="223811"/>
            <a:ext cx="10484152" cy="1241918"/>
          </a:xfrm>
        </p:spPr>
        <p:txBody>
          <a:bodyPr/>
          <a:lstStyle/>
          <a:p>
            <a:r>
              <a:rPr lang="en-US"/>
              <a:t>Child Care Subsidies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71F0D7-442D-40F0-B5D1-9D82935BB2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4334" y="2029741"/>
            <a:ext cx="6201837" cy="373505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ts val="3300"/>
              </a:lnSpc>
              <a:buNone/>
            </a:pPr>
            <a:r>
              <a:rPr lang="en-US" sz="3000">
                <a:ea typeface="+mn-lt"/>
                <a:cs typeface="+mn-lt"/>
              </a:rPr>
              <a:t>Each additional month that mothers who are low income receive a child care subsidy is associated with: </a:t>
            </a:r>
          </a:p>
          <a:p>
            <a:pPr marL="457200" indent="-457200">
              <a:lnSpc>
                <a:spcPts val="3700"/>
              </a:lnSpc>
            </a:pPr>
            <a:r>
              <a:rPr lang="en-US" sz="3100" b="1">
                <a:ea typeface="+mn-lt"/>
                <a:cs typeface="+mn-lt"/>
              </a:rPr>
              <a:t>16% decrease</a:t>
            </a:r>
            <a:r>
              <a:rPr lang="en-US" sz="3100" b="1">
                <a:solidFill>
                  <a:schemeClr val="accent3">
                    <a:lumMod val="75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3100">
                <a:ea typeface="+mn-lt"/>
                <a:cs typeface="+mn-lt"/>
              </a:rPr>
              <a:t>in the odds of a neglect report </a:t>
            </a:r>
          </a:p>
          <a:p>
            <a:pPr marL="457200" indent="-457200">
              <a:lnSpc>
                <a:spcPts val="3700"/>
              </a:lnSpc>
            </a:pPr>
            <a:r>
              <a:rPr lang="en-US" sz="3100" b="1">
                <a:ea typeface="+mn-lt"/>
                <a:cs typeface="+mn-lt"/>
              </a:rPr>
              <a:t>14% decrease</a:t>
            </a:r>
            <a:r>
              <a:rPr lang="en-US" sz="3100" b="1">
                <a:solidFill>
                  <a:schemeClr val="accent3">
                    <a:lumMod val="75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3100">
                <a:ea typeface="+mn-lt"/>
                <a:cs typeface="+mn-lt"/>
              </a:rPr>
              <a:t>in the odds of a physical abuse report </a:t>
            </a:r>
          </a:p>
          <a:p>
            <a:pPr marL="0" indent="0">
              <a:lnSpc>
                <a:spcPts val="3700"/>
              </a:lnSpc>
              <a:buNone/>
            </a:pPr>
            <a:r>
              <a:rPr lang="en-US" sz="2400" i="1">
                <a:ea typeface="+mn-lt"/>
                <a:cs typeface="+mn-lt"/>
              </a:rPr>
              <a:t>(in the following 12 months)</a:t>
            </a:r>
            <a:endParaRPr lang="en-US" sz="2400">
              <a:ea typeface="+mn-lt"/>
              <a:cs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620F8A-3E6D-4F90-99AA-592FFEBC0466}"/>
              </a:ext>
            </a:extLst>
          </p:cNvPr>
          <p:cNvSpPr txBox="1"/>
          <p:nvPr/>
        </p:nvSpPr>
        <p:spPr>
          <a:xfrm>
            <a:off x="271182" y="6281524"/>
            <a:ext cx="1283128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(Yang, 2019)</a:t>
            </a:r>
          </a:p>
        </p:txBody>
      </p:sp>
      <p:pic>
        <p:nvPicPr>
          <p:cNvPr id="6" name="Graphic 5" descr="Baby crawling with solid fill">
            <a:extLst>
              <a:ext uri="{FF2B5EF4-FFF2-40B4-BE49-F238E27FC236}">
                <a16:creationId xmlns:a16="http://schemas.microsoft.com/office/drawing/2014/main" id="{2DC8EC76-CCBE-5345-8B16-DAE49B38D1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02762" y="2926001"/>
            <a:ext cx="2373546" cy="23927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CF7FCDA-DE83-BEC6-29DC-00BCF7A14A6B}"/>
              </a:ext>
            </a:extLst>
          </p:cNvPr>
          <p:cNvSpPr txBox="1"/>
          <p:nvPr/>
        </p:nvSpPr>
        <p:spPr>
          <a:xfrm>
            <a:off x="9194800" y="1804336"/>
            <a:ext cx="2792165" cy="1754326"/>
          </a:xfrm>
          <a:prstGeom prst="rect">
            <a:avLst/>
          </a:prstGeom>
          <a:solidFill>
            <a:schemeClr val="accent3"/>
          </a:solidFill>
          <a:ln w="57150">
            <a:solidFill>
              <a:srgbClr val="1C9AD6"/>
            </a:solidFill>
          </a:ln>
        </p:spPr>
        <p:txBody>
          <a:bodyPr rot="0" spcFirstLastPara="0" vertOverflow="overflow" horzOverflow="overflow" vert="horz" wrap="square" lIns="274320" tIns="182880" rIns="91440" bIns="1828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lt"/>
                <a:cs typeface="+mn-lt"/>
              </a:rPr>
              <a:t>Consolidated Appropriations Act of 2023 included a </a:t>
            </a: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lt"/>
                <a:cs typeface="+mn-lt"/>
              </a:rPr>
              <a:t>30% increase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lt"/>
                <a:cs typeface="+mn-lt"/>
              </a:rPr>
              <a:t> in funding for the Child Care &amp; Development Block Grant  (CCDBG)</a:t>
            </a:r>
          </a:p>
        </p:txBody>
      </p:sp>
      <p:pic>
        <p:nvPicPr>
          <p:cNvPr id="5" name="Graphic 4" descr="Stuffed Toy with solid fill">
            <a:extLst>
              <a:ext uri="{FF2B5EF4-FFF2-40B4-BE49-F238E27FC236}">
                <a16:creationId xmlns:a16="http://schemas.microsoft.com/office/drawing/2014/main" id="{E9D0768F-E13B-9097-26BC-DB4EBBEBCF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79168" y="442855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7438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0EC71-12FB-46B8-B673-D2C7FB5C0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917" y="312419"/>
            <a:ext cx="10497878" cy="1007391"/>
          </a:xfrm>
        </p:spPr>
        <p:txBody>
          <a:bodyPr/>
          <a:lstStyle/>
          <a:p>
            <a:r>
              <a:rPr lang="en-US"/>
              <a:t>High-Quality Child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5A3C2-7234-4F2A-9B5B-25A1EB7E88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9627" y="1774006"/>
            <a:ext cx="7000844" cy="387274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600" b="1">
                <a:solidFill>
                  <a:schemeClr val="accent3">
                    <a:lumMod val="75000"/>
                  </a:schemeClr>
                </a:solidFill>
              </a:rPr>
              <a:t>Reduces likelihood of child welfare involvement</a:t>
            </a:r>
            <a:r>
              <a:rPr lang="en-US" sz="2600" b="1">
                <a:solidFill>
                  <a:srgbClr val="0070C0"/>
                </a:solidFill>
              </a:rPr>
              <a:t> 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200"/>
              <a:t>Children who attended Early Head Start had </a:t>
            </a:r>
            <a:r>
              <a:rPr lang="en-US" sz="2200" b="1"/>
              <a:t>fewer child welfare encounters </a:t>
            </a:r>
            <a:r>
              <a:rPr lang="en-US" sz="2200">
                <a:ea typeface="+mn-lt"/>
                <a:cs typeface="+mn-lt"/>
              </a:rPr>
              <a:t>between ages 5 and 9 </a:t>
            </a:r>
            <a:r>
              <a:rPr lang="en-US" sz="2000" i="1">
                <a:ea typeface="+mn-lt"/>
                <a:cs typeface="+mn-lt"/>
              </a:rPr>
              <a:t>(compared to those who didn’t attend)</a:t>
            </a:r>
            <a:endParaRPr lang="en-US" sz="2000" b="1" i="1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600" b="1">
                <a:solidFill>
                  <a:schemeClr val="accent3">
                    <a:lumMod val="75000"/>
                  </a:schemeClr>
                </a:solidFill>
                <a:ea typeface="+mn-lt"/>
                <a:cs typeface="+mn-lt"/>
              </a:rPr>
              <a:t>Reduces </a:t>
            </a:r>
            <a:r>
              <a:rPr lang="en-US" sz="2600" b="1">
                <a:solidFill>
                  <a:schemeClr val="accent3">
                    <a:lumMod val="75000"/>
                  </a:schemeClr>
                </a:solidFill>
              </a:rPr>
              <a:t>likelihood of foster care entry 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200"/>
              <a:t>Children (ages 0</a:t>
            </a:r>
            <a:r>
              <a:rPr lang="en-US" sz="2200">
                <a:latin typeface="Times New Roman"/>
                <a:cs typeface="Times New Roman"/>
              </a:rPr>
              <a:t>–</a:t>
            </a:r>
            <a:r>
              <a:rPr lang="en-US" sz="2200"/>
              <a:t>5) who</a:t>
            </a:r>
            <a:r>
              <a:rPr lang="en-US" sz="2200">
                <a:ea typeface="+mn-lt"/>
                <a:cs typeface="+mn-lt"/>
              </a:rPr>
              <a:t> participated in Head Start &amp;     were referred to child welfare for suspected maltreatment</a:t>
            </a:r>
            <a:r>
              <a:rPr lang="en-US" sz="2200"/>
              <a:t> were </a:t>
            </a:r>
            <a:r>
              <a:rPr lang="en-US" sz="2200" b="1"/>
              <a:t>93% less likely to enter foster care </a:t>
            </a:r>
            <a:r>
              <a:rPr lang="en-US" sz="2000" i="1"/>
              <a:t>(compared to</a:t>
            </a:r>
            <a:r>
              <a:rPr lang="en-US" sz="2000" b="1" i="1"/>
              <a:t> </a:t>
            </a:r>
            <a:r>
              <a:rPr lang="en-US" sz="2000" i="1"/>
              <a:t>children who did not receive any early childhood education service) </a:t>
            </a:r>
          </a:p>
          <a:p>
            <a:pPr marL="914400" lvl="2" indent="0">
              <a:buNone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66FD702-805C-F340-ADBD-0F3CEF88059A}"/>
              </a:ext>
            </a:extLst>
          </p:cNvPr>
          <p:cNvSpPr/>
          <p:nvPr/>
        </p:nvSpPr>
        <p:spPr>
          <a:xfrm>
            <a:off x="126732" y="3898703"/>
            <a:ext cx="4995672" cy="264687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2A5CAA">
                    <a:lumMod val="75000"/>
                  </a:srgbClr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Helps prevent child maltreatment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Children who participated in Chicago Child-Parent Center preschool: 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1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52% less likely </a:t>
            </a:r>
            <a:r>
              <a:rPr kumimoji="0" lang="en-US" sz="2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to be victims of confirmed maltreatment by age 17 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1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Lower rates of reported neglect</a:t>
            </a:r>
            <a:r>
              <a:rPr kumimoji="0" lang="en-US" sz="2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 </a:t>
            </a:r>
          </a:p>
          <a:p>
            <a:pPr marL="456565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(compared to</a:t>
            </a:r>
            <a:r>
              <a:rPr kumimoji="0" lang="en-US" sz="20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non-participating peers)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lt"/>
              <a:cs typeface="+mn-lt"/>
            </a:endParaRPr>
          </a:p>
        </p:txBody>
      </p:sp>
      <p:pic>
        <p:nvPicPr>
          <p:cNvPr id="5" name="Graphic 4" descr="Baby crawling with solid fill">
            <a:extLst>
              <a:ext uri="{FF2B5EF4-FFF2-40B4-BE49-F238E27FC236}">
                <a16:creationId xmlns:a16="http://schemas.microsoft.com/office/drawing/2014/main" id="{917910C7-F69F-F144-B28D-2488402C0B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807523" y="1402245"/>
            <a:ext cx="2824430" cy="28244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247B81-E563-41B8-82D3-00CAA6882573}"/>
              </a:ext>
            </a:extLst>
          </p:cNvPr>
          <p:cNvSpPr txBox="1"/>
          <p:nvPr/>
        </p:nvSpPr>
        <p:spPr>
          <a:xfrm>
            <a:off x="7035412" y="6475372"/>
            <a:ext cx="387112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(Reynolds, 2003) (Green, 2014) (Klein, 2017)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 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E0A6CE-6F6F-4F73-B189-03DC39089A7B}"/>
              </a:ext>
            </a:extLst>
          </p:cNvPr>
          <p:cNvSpPr txBox="1"/>
          <p:nvPr/>
        </p:nvSpPr>
        <p:spPr>
          <a:xfrm>
            <a:off x="5409856" y="5490632"/>
            <a:ext cx="4875379" cy="877163"/>
          </a:xfrm>
          <a:prstGeom prst="rect">
            <a:avLst/>
          </a:prstGeom>
          <a:solidFill>
            <a:schemeClr val="accent3"/>
          </a:solidFill>
          <a:ln w="57150">
            <a:solidFill>
              <a:srgbClr val="1C9AD6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Less than one-third </a:t>
            </a:r>
            <a:r>
              <a:rPr kumimoji="0" lang="en-US" sz="1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of </a:t>
            </a:r>
            <a:r>
              <a:rPr kumimoji="0" lang="en-US" sz="1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lt"/>
                <a:cs typeface="+mn-lt"/>
              </a:rPr>
              <a:t>young children under child welfare supervision who live at home receive any early childhood education services</a:t>
            </a:r>
            <a:endParaRPr kumimoji="0" lang="en-US" sz="1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8" name="Graphic 7" descr="Stuffed Toy with solid fill">
            <a:extLst>
              <a:ext uri="{FF2B5EF4-FFF2-40B4-BE49-F238E27FC236}">
                <a16:creationId xmlns:a16="http://schemas.microsoft.com/office/drawing/2014/main" id="{CAFA98C1-D28A-7023-8A72-6A40C20BCC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17231" y="314342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3272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772FE-E3DD-7C3B-819A-9EF17DCE1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Concrete Supports:</a:t>
            </a:r>
            <a:br>
              <a:rPr lang="en-US" b="1" dirty="0"/>
            </a:br>
            <a:r>
              <a:rPr lang="en-US" b="1" dirty="0"/>
              <a:t>Health</a:t>
            </a:r>
          </a:p>
        </p:txBody>
      </p:sp>
    </p:spTree>
    <p:extLst>
      <p:ext uri="{BB962C8B-B14F-4D97-AF65-F5344CB8AC3E}">
        <p14:creationId xmlns:p14="http://schemas.microsoft.com/office/powerpoint/2010/main" val="12890693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51681-385B-A64A-9065-49ECE4D40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45" y="445949"/>
            <a:ext cx="12004110" cy="1045971"/>
          </a:xfrm>
        </p:spPr>
        <p:txBody>
          <a:bodyPr>
            <a:normAutofit/>
          </a:bodyPr>
          <a:lstStyle/>
          <a:p>
            <a:r>
              <a:rPr lang="en-US"/>
              <a:t>Medicaid Expansion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8CD5B-697B-2940-955F-57FA598FF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711" y="1959134"/>
            <a:ext cx="7118728" cy="39582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>
                <a:ea typeface="+mn-lt"/>
                <a:cs typeface="+mn-lt"/>
              </a:rPr>
              <a:t>States that newly </a:t>
            </a:r>
            <a:r>
              <a:rPr lang="en-US" b="1">
                <a:ea typeface="+mn-lt"/>
                <a:cs typeface="+mn-lt"/>
              </a:rPr>
              <a:t>expanded Medicaid </a:t>
            </a:r>
            <a:r>
              <a:rPr lang="en-US">
                <a:ea typeface="+mn-lt"/>
                <a:cs typeface="+mn-lt"/>
              </a:rPr>
              <a:t>in 2014 were associated with </a:t>
            </a:r>
            <a:r>
              <a:rPr lang="en-US" b="1">
                <a:ea typeface="+mn-lt"/>
                <a:cs typeface="+mn-lt"/>
              </a:rPr>
              <a:t>reductions in the average rate of child neglect reports </a:t>
            </a:r>
            <a:r>
              <a:rPr lang="en-US">
                <a:ea typeface="+mn-lt"/>
                <a:cs typeface="+mn-lt"/>
              </a:rPr>
              <a:t>per state-year: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400">
                <a:ea typeface="+mn-lt"/>
                <a:cs typeface="+mn-lt"/>
              </a:rPr>
              <a:t>  </a:t>
            </a:r>
            <a:r>
              <a:rPr lang="en-US" sz="2600" b="1">
                <a:ea typeface="+mn-lt"/>
                <a:cs typeface="+mn-lt"/>
              </a:rPr>
              <a:t>13% reduction </a:t>
            </a:r>
            <a:r>
              <a:rPr lang="en-US" sz="2600">
                <a:ea typeface="+mn-lt"/>
                <a:cs typeface="+mn-lt"/>
              </a:rPr>
              <a:t>for children ages 0-5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600">
                <a:ea typeface="+mn-lt"/>
                <a:cs typeface="+mn-lt"/>
              </a:rPr>
              <a:t>  </a:t>
            </a:r>
            <a:r>
              <a:rPr lang="en-US" sz="2600" b="1">
                <a:ea typeface="+mn-lt"/>
                <a:cs typeface="+mn-lt"/>
              </a:rPr>
              <a:t>15% reduction </a:t>
            </a:r>
            <a:r>
              <a:rPr lang="en-US" sz="2600">
                <a:ea typeface="+mn-lt"/>
                <a:cs typeface="+mn-lt"/>
              </a:rPr>
              <a:t>for children ages 6-12</a:t>
            </a:r>
            <a:endParaRPr lang="en-US" sz="260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2600">
                <a:ea typeface="+mn-lt"/>
                <a:cs typeface="+mn-lt"/>
              </a:rPr>
              <a:t>  </a:t>
            </a:r>
            <a:r>
              <a:rPr lang="en-US" sz="2600" b="1">
                <a:ea typeface="+mn-lt"/>
                <a:cs typeface="+mn-lt"/>
              </a:rPr>
              <a:t>16% reduction </a:t>
            </a:r>
            <a:r>
              <a:rPr lang="en-US" sz="2600">
                <a:ea typeface="+mn-lt"/>
                <a:cs typeface="+mn-lt"/>
              </a:rPr>
              <a:t>for children ages 13–17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300" i="1">
                <a:ea typeface="+mn-lt"/>
                <a:cs typeface="+mn-lt"/>
              </a:rPr>
              <a:t>(compared to states that did not expand Medicaid from 2008 to 2018)</a:t>
            </a:r>
            <a:endParaRPr lang="en-US" sz="2300" i="1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9719EE85-7391-4654-9657-2CE9354F1F3F}"/>
              </a:ext>
            </a:extLst>
          </p:cNvPr>
          <p:cNvSpPr/>
          <p:nvPr/>
        </p:nvSpPr>
        <p:spPr>
          <a:xfrm>
            <a:off x="7815847" y="4615504"/>
            <a:ext cx="2052517" cy="1960601"/>
          </a:xfrm>
          <a:custGeom>
            <a:avLst/>
            <a:gdLst>
              <a:gd name="connsiteX0" fmla="*/ 949387 w 1669689"/>
              <a:gd name="connsiteY0" fmla="*/ 455441 h 1669689"/>
              <a:gd name="connsiteX1" fmla="*/ 720242 w 1669689"/>
              <a:gd name="connsiteY1" fmla="*/ 455441 h 1669689"/>
              <a:gd name="connsiteX2" fmla="*/ 683011 w 1669689"/>
              <a:gd name="connsiteY2" fmla="*/ 493036 h 1669689"/>
              <a:gd name="connsiteX3" fmla="*/ 683011 w 1669689"/>
              <a:gd name="connsiteY3" fmla="*/ 683132 h 1669689"/>
              <a:gd name="connsiteX4" fmla="*/ 492976 w 1669689"/>
              <a:gd name="connsiteY4" fmla="*/ 683132 h 1669689"/>
              <a:gd name="connsiteX5" fmla="*/ 455381 w 1669689"/>
              <a:gd name="connsiteY5" fmla="*/ 720363 h 1669689"/>
              <a:gd name="connsiteX6" fmla="*/ 455381 w 1669689"/>
              <a:gd name="connsiteY6" fmla="*/ 949508 h 1669689"/>
              <a:gd name="connsiteX7" fmla="*/ 492976 w 1669689"/>
              <a:gd name="connsiteY7" fmla="*/ 986739 h 1669689"/>
              <a:gd name="connsiteX8" fmla="*/ 683071 w 1669689"/>
              <a:gd name="connsiteY8" fmla="*/ 986739 h 1669689"/>
              <a:gd name="connsiteX9" fmla="*/ 683071 w 1669689"/>
              <a:gd name="connsiteY9" fmla="*/ 1176835 h 1669689"/>
              <a:gd name="connsiteX10" fmla="*/ 720302 w 1669689"/>
              <a:gd name="connsiteY10" fmla="*/ 1214430 h 1669689"/>
              <a:gd name="connsiteX11" fmla="*/ 949448 w 1669689"/>
              <a:gd name="connsiteY11" fmla="*/ 1214430 h 1669689"/>
              <a:gd name="connsiteX12" fmla="*/ 986679 w 1669689"/>
              <a:gd name="connsiteY12" fmla="*/ 1176835 h 1669689"/>
              <a:gd name="connsiteX13" fmla="*/ 986679 w 1669689"/>
              <a:gd name="connsiteY13" fmla="*/ 986739 h 1669689"/>
              <a:gd name="connsiteX14" fmla="*/ 1176775 w 1669689"/>
              <a:gd name="connsiteY14" fmla="*/ 986739 h 1669689"/>
              <a:gd name="connsiteX15" fmla="*/ 1214369 w 1669689"/>
              <a:gd name="connsiteY15" fmla="*/ 949508 h 1669689"/>
              <a:gd name="connsiteX16" fmla="*/ 1214369 w 1669689"/>
              <a:gd name="connsiteY16" fmla="*/ 720363 h 1669689"/>
              <a:gd name="connsiteX17" fmla="*/ 1176775 w 1669689"/>
              <a:gd name="connsiteY17" fmla="*/ 683132 h 1669689"/>
              <a:gd name="connsiteX18" fmla="*/ 986679 w 1669689"/>
              <a:gd name="connsiteY18" fmla="*/ 683132 h 1669689"/>
              <a:gd name="connsiteX19" fmla="*/ 986679 w 1669689"/>
              <a:gd name="connsiteY19" fmla="*/ 493036 h 1669689"/>
              <a:gd name="connsiteX20" fmla="*/ 949387 w 1669689"/>
              <a:gd name="connsiteY20" fmla="*/ 455441 h 1669689"/>
              <a:gd name="connsiteX21" fmla="*/ 834845 w 1669689"/>
              <a:gd name="connsiteY21" fmla="*/ 1669690 h 1669689"/>
              <a:gd name="connsiteX22" fmla="*/ 1669689 w 1669689"/>
              <a:gd name="connsiteY22" fmla="*/ 834845 h 1669689"/>
              <a:gd name="connsiteX23" fmla="*/ 834845 w 1669689"/>
              <a:gd name="connsiteY23" fmla="*/ 0 h 1669689"/>
              <a:gd name="connsiteX24" fmla="*/ 0 w 1669689"/>
              <a:gd name="connsiteY24" fmla="*/ 834905 h 1669689"/>
              <a:gd name="connsiteX25" fmla="*/ 834845 w 1669689"/>
              <a:gd name="connsiteY25" fmla="*/ 1669690 h 1669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669689" h="1669689">
                <a:moveTo>
                  <a:pt x="949387" y="455441"/>
                </a:moveTo>
                <a:lnTo>
                  <a:pt x="720242" y="455441"/>
                </a:lnTo>
                <a:cubicBezTo>
                  <a:pt x="699686" y="455441"/>
                  <a:pt x="683011" y="471813"/>
                  <a:pt x="683011" y="493036"/>
                </a:cubicBezTo>
                <a:lnTo>
                  <a:pt x="683011" y="683132"/>
                </a:lnTo>
                <a:lnTo>
                  <a:pt x="492976" y="683132"/>
                </a:lnTo>
                <a:cubicBezTo>
                  <a:pt x="472238" y="683132"/>
                  <a:pt x="455381" y="699443"/>
                  <a:pt x="455381" y="720363"/>
                </a:cubicBezTo>
                <a:lnTo>
                  <a:pt x="455381" y="949508"/>
                </a:lnTo>
                <a:cubicBezTo>
                  <a:pt x="455381" y="970064"/>
                  <a:pt x="471753" y="986739"/>
                  <a:pt x="492976" y="986739"/>
                </a:cubicBezTo>
                <a:lnTo>
                  <a:pt x="683071" y="986739"/>
                </a:lnTo>
                <a:lnTo>
                  <a:pt x="683071" y="1176835"/>
                </a:lnTo>
                <a:cubicBezTo>
                  <a:pt x="683071" y="1197573"/>
                  <a:pt x="699383" y="1214430"/>
                  <a:pt x="720302" y="1214430"/>
                </a:cubicBezTo>
                <a:lnTo>
                  <a:pt x="949448" y="1214430"/>
                </a:lnTo>
                <a:cubicBezTo>
                  <a:pt x="970004" y="1214430"/>
                  <a:pt x="986679" y="1198058"/>
                  <a:pt x="986679" y="1176835"/>
                </a:cubicBezTo>
                <a:lnTo>
                  <a:pt x="986679" y="986739"/>
                </a:lnTo>
                <a:lnTo>
                  <a:pt x="1176775" y="986739"/>
                </a:lnTo>
                <a:cubicBezTo>
                  <a:pt x="1197512" y="986739"/>
                  <a:pt x="1214369" y="970428"/>
                  <a:pt x="1214369" y="949508"/>
                </a:cubicBezTo>
                <a:lnTo>
                  <a:pt x="1214369" y="720363"/>
                </a:lnTo>
                <a:cubicBezTo>
                  <a:pt x="1214369" y="699807"/>
                  <a:pt x="1197997" y="683132"/>
                  <a:pt x="1176775" y="683132"/>
                </a:cubicBezTo>
                <a:lnTo>
                  <a:pt x="986679" y="683132"/>
                </a:lnTo>
                <a:lnTo>
                  <a:pt x="986679" y="493036"/>
                </a:lnTo>
                <a:cubicBezTo>
                  <a:pt x="986618" y="472238"/>
                  <a:pt x="970307" y="455441"/>
                  <a:pt x="949387" y="455441"/>
                </a:cubicBezTo>
                <a:close/>
                <a:moveTo>
                  <a:pt x="834845" y="1669690"/>
                </a:moveTo>
                <a:cubicBezTo>
                  <a:pt x="1295925" y="1669690"/>
                  <a:pt x="1669689" y="1295925"/>
                  <a:pt x="1669689" y="834845"/>
                </a:cubicBezTo>
                <a:cubicBezTo>
                  <a:pt x="1669689" y="373764"/>
                  <a:pt x="1295925" y="0"/>
                  <a:pt x="834845" y="0"/>
                </a:cubicBezTo>
                <a:cubicBezTo>
                  <a:pt x="373764" y="0"/>
                  <a:pt x="0" y="373824"/>
                  <a:pt x="0" y="834905"/>
                </a:cubicBezTo>
                <a:cubicBezTo>
                  <a:pt x="0" y="1295986"/>
                  <a:pt x="373764" y="1669690"/>
                  <a:pt x="834845" y="1669690"/>
                </a:cubicBezTo>
                <a:close/>
              </a:path>
            </a:pathLst>
          </a:custGeom>
          <a:solidFill>
            <a:srgbClr val="002060"/>
          </a:solidFill>
          <a:ln w="606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B4E557-A0D9-4BEC-9080-FBD1C6284A67}"/>
              </a:ext>
            </a:extLst>
          </p:cNvPr>
          <p:cNvSpPr txBox="1"/>
          <p:nvPr/>
        </p:nvSpPr>
        <p:spPr>
          <a:xfrm>
            <a:off x="62180" y="6384596"/>
            <a:ext cx="365740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 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(McGinty, 2022) (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  <a:hlinkClick r:id="rId3"/>
              </a:rPr>
              <a:t>Urban Institute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, 2021)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FB9AB2-F685-0877-D999-6C9E603A3950}"/>
              </a:ext>
            </a:extLst>
          </p:cNvPr>
          <p:cNvSpPr txBox="1"/>
          <p:nvPr/>
        </p:nvSpPr>
        <p:spPr>
          <a:xfrm>
            <a:off x="7111712" y="3322704"/>
            <a:ext cx="4712577" cy="615553"/>
          </a:xfrm>
          <a:prstGeom prst="rect">
            <a:avLst/>
          </a:prstGeom>
          <a:solidFill>
            <a:schemeClr val="accent1"/>
          </a:solidFill>
          <a:ln w="57150">
            <a:solidFill>
              <a:srgbClr val="1C9AD6"/>
            </a:solidFill>
          </a:ln>
        </p:spPr>
        <p:txBody>
          <a:bodyPr rot="0" spcFirstLastPara="0" vertOverflow="overflow" horzOverflow="overflow" vert="horz" wrap="square" lIns="91440" tIns="182880" rIns="91440" bIns="18288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"/>
                <a:ea typeface="+mn-lt"/>
                <a:cs typeface="+mn-lt"/>
              </a:rPr>
              <a:t>North Carolina expanded Medicaid in 2023</a:t>
            </a:r>
            <a:endParaRPr kumimoji="0" lang="en-US" sz="15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7462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772FE-E3DD-7C3B-819A-9EF17DCE1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Concrete Supports:</a:t>
            </a:r>
            <a:br>
              <a:rPr lang="en-US" b="1" dirty="0"/>
            </a:br>
            <a:r>
              <a:rPr lang="en-US" b="1" dirty="0"/>
              <a:t>Housing</a:t>
            </a:r>
          </a:p>
        </p:txBody>
      </p:sp>
    </p:spTree>
    <p:extLst>
      <p:ext uri="{BB962C8B-B14F-4D97-AF65-F5344CB8AC3E}">
        <p14:creationId xmlns:p14="http://schemas.microsoft.com/office/powerpoint/2010/main" val="31926936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21D42-7D7F-0A41-8818-F477C6208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924" y="246298"/>
            <a:ext cx="10516809" cy="1181790"/>
          </a:xfrm>
        </p:spPr>
        <p:txBody>
          <a:bodyPr/>
          <a:lstStyle/>
          <a:p>
            <a:r>
              <a:rPr lang="en-US"/>
              <a:t>Supportive Housing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E48D4A-3A67-E94B-9A26-75EBD1AB6C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2956" y="1576255"/>
            <a:ext cx="6190039" cy="507601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/>
              <a:t>Children of child welfare-involved families who face housing instability and receive a supportive housing program (housing voucher + case management) experience:</a:t>
            </a:r>
          </a:p>
          <a:p>
            <a:pPr marL="457200" indent="-457200">
              <a:lnSpc>
                <a:spcPct val="100000"/>
              </a:lnSpc>
            </a:pPr>
            <a:r>
              <a:rPr lang="en-US" b="1"/>
              <a:t>Fewer removals </a:t>
            </a:r>
            <a:r>
              <a:rPr lang="en-US" sz="2600"/>
              <a:t>(</a:t>
            </a:r>
            <a:r>
              <a:rPr lang="en-US" sz="2600" i="1"/>
              <a:t>9% vs. 40% in business- as-usual control group after 2 years)</a:t>
            </a:r>
          </a:p>
          <a:p>
            <a:pPr marL="457200" indent="-457200">
              <a:lnSpc>
                <a:spcPct val="100000"/>
              </a:lnSpc>
            </a:pPr>
            <a:r>
              <a:rPr lang="en-US" b="1"/>
              <a:t>Lower prevalence of substantiated maltreatment</a:t>
            </a:r>
            <a:r>
              <a:rPr lang="en-US"/>
              <a:t> </a:t>
            </a:r>
            <a:r>
              <a:rPr lang="en-US" sz="2600" i="1"/>
              <a:t>(8% vs. 26% in control group after 18 months)</a:t>
            </a:r>
          </a:p>
          <a:p>
            <a:pPr marL="457200" indent="-457200">
              <a:lnSpc>
                <a:spcPct val="100000"/>
              </a:lnSpc>
            </a:pPr>
            <a:r>
              <a:rPr lang="en-US" b="1"/>
              <a:t>Increased reunification </a:t>
            </a:r>
            <a:r>
              <a:rPr lang="en-US" sz="2600" i="1"/>
              <a:t>(30% vs. 9% in control group after 2 years)</a:t>
            </a:r>
          </a:p>
          <a:p>
            <a:pPr marL="0" indent="0">
              <a:buNone/>
            </a:pPr>
            <a:endParaRPr lang="en-US"/>
          </a:p>
          <a:p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C672159-F6A8-4555-85D7-724075810385}"/>
              </a:ext>
            </a:extLst>
          </p:cNvPr>
          <p:cNvGrpSpPr/>
          <p:nvPr/>
        </p:nvGrpSpPr>
        <p:grpSpPr>
          <a:xfrm>
            <a:off x="616974" y="2474843"/>
            <a:ext cx="3070444" cy="3213906"/>
            <a:chOff x="3173558" y="4811272"/>
            <a:chExt cx="2110366" cy="2044150"/>
          </a:xfrm>
          <a:solidFill>
            <a:srgbClr val="002060"/>
          </a:solidFill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DC0759CA-7DDB-4178-8A50-DA73E0432A14}"/>
                </a:ext>
              </a:extLst>
            </p:cNvPr>
            <p:cNvSpPr/>
            <p:nvPr/>
          </p:nvSpPr>
          <p:spPr>
            <a:xfrm>
              <a:off x="3827039" y="5142926"/>
              <a:ext cx="1456885" cy="915496"/>
            </a:xfrm>
            <a:custGeom>
              <a:avLst/>
              <a:gdLst>
                <a:gd name="connsiteX0" fmla="*/ 1453338 w 1456885"/>
                <a:gd name="connsiteY0" fmla="*/ 779512 h 915496"/>
                <a:gd name="connsiteX1" fmla="*/ 1429751 w 1456885"/>
                <a:gd name="connsiteY1" fmla="*/ 706384 h 915496"/>
                <a:gd name="connsiteX2" fmla="*/ 1408528 w 1456885"/>
                <a:gd name="connsiteY2" fmla="*/ 680431 h 915496"/>
                <a:gd name="connsiteX3" fmla="*/ 615825 w 1456885"/>
                <a:gd name="connsiteY3" fmla="*/ 328921 h 915496"/>
                <a:gd name="connsiteX4" fmla="*/ 401111 w 1456885"/>
                <a:gd name="connsiteY4" fmla="*/ 31620 h 915496"/>
                <a:gd name="connsiteX5" fmla="*/ 0 w 1456885"/>
                <a:gd name="connsiteY5" fmla="*/ 100018 h 915496"/>
                <a:gd name="connsiteX6" fmla="*/ 375159 w 1456885"/>
                <a:gd name="connsiteY6" fmla="*/ 359542 h 915496"/>
                <a:gd name="connsiteX7" fmla="*/ 396381 w 1456885"/>
                <a:gd name="connsiteY7" fmla="*/ 704019 h 915496"/>
                <a:gd name="connsiteX8" fmla="*/ 471874 w 1456885"/>
                <a:gd name="connsiteY8" fmla="*/ 661573 h 915496"/>
                <a:gd name="connsiteX9" fmla="*/ 563860 w 1456885"/>
                <a:gd name="connsiteY9" fmla="*/ 701654 h 915496"/>
                <a:gd name="connsiteX10" fmla="*/ 589812 w 1456885"/>
                <a:gd name="connsiteY10" fmla="*/ 704019 h 915496"/>
                <a:gd name="connsiteX11" fmla="*/ 648812 w 1456885"/>
                <a:gd name="connsiteY11" fmla="*/ 682796 h 915496"/>
                <a:gd name="connsiteX12" fmla="*/ 721939 w 1456885"/>
                <a:gd name="connsiteY12" fmla="*/ 715843 h 915496"/>
                <a:gd name="connsiteX13" fmla="*/ 757351 w 1456885"/>
                <a:gd name="connsiteY13" fmla="*/ 713478 h 915496"/>
                <a:gd name="connsiteX14" fmla="*/ 806891 w 1456885"/>
                <a:gd name="connsiteY14" fmla="*/ 680431 h 915496"/>
                <a:gd name="connsiteX15" fmla="*/ 858796 w 1456885"/>
                <a:gd name="connsiteY15" fmla="*/ 704019 h 915496"/>
                <a:gd name="connsiteX16" fmla="*/ 861161 w 1456885"/>
                <a:gd name="connsiteY16" fmla="*/ 746465 h 915496"/>
                <a:gd name="connsiteX17" fmla="*/ 882384 w 1456885"/>
                <a:gd name="connsiteY17" fmla="*/ 779512 h 915496"/>
                <a:gd name="connsiteX18" fmla="*/ 990923 w 1456885"/>
                <a:gd name="connsiteY18" fmla="*/ 829052 h 915496"/>
                <a:gd name="connsiteX19" fmla="*/ 1021606 w 1456885"/>
                <a:gd name="connsiteY19" fmla="*/ 829052 h 915496"/>
                <a:gd name="connsiteX20" fmla="*/ 1073510 w 1456885"/>
                <a:gd name="connsiteY20" fmla="*/ 803099 h 915496"/>
                <a:gd name="connsiteX21" fmla="*/ 1151368 w 1456885"/>
                <a:gd name="connsiteY21" fmla="*/ 838511 h 915496"/>
                <a:gd name="connsiteX22" fmla="*/ 1174955 w 1456885"/>
                <a:gd name="connsiteY22" fmla="*/ 880957 h 915496"/>
                <a:gd name="connsiteX23" fmla="*/ 1217401 w 1456885"/>
                <a:gd name="connsiteY23" fmla="*/ 897450 h 915496"/>
                <a:gd name="connsiteX24" fmla="*/ 1257482 w 1456885"/>
                <a:gd name="connsiteY24" fmla="*/ 885626 h 915496"/>
                <a:gd name="connsiteX25" fmla="*/ 1314116 w 1456885"/>
                <a:gd name="connsiteY25" fmla="*/ 911578 h 915496"/>
                <a:gd name="connsiteX26" fmla="*/ 1340069 w 1456885"/>
                <a:gd name="connsiteY26" fmla="*/ 913943 h 915496"/>
                <a:gd name="connsiteX27" fmla="*/ 1401433 w 1456885"/>
                <a:gd name="connsiteY27" fmla="*/ 895085 h 915496"/>
                <a:gd name="connsiteX28" fmla="*/ 1425021 w 1456885"/>
                <a:gd name="connsiteY28" fmla="*/ 873862 h 915496"/>
                <a:gd name="connsiteX29" fmla="*/ 1453338 w 1456885"/>
                <a:gd name="connsiteY29" fmla="*/ 812498 h 915496"/>
                <a:gd name="connsiteX30" fmla="*/ 1453338 w 1456885"/>
                <a:gd name="connsiteY30" fmla="*/ 779512 h 915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456885" h="915496">
                  <a:moveTo>
                    <a:pt x="1453338" y="779512"/>
                  </a:moveTo>
                  <a:cubicBezTo>
                    <a:pt x="1443879" y="755924"/>
                    <a:pt x="1434480" y="732336"/>
                    <a:pt x="1429751" y="706384"/>
                  </a:cubicBezTo>
                  <a:cubicBezTo>
                    <a:pt x="1427386" y="694560"/>
                    <a:pt x="1420291" y="685161"/>
                    <a:pt x="1408528" y="680431"/>
                  </a:cubicBezTo>
                  <a:lnTo>
                    <a:pt x="615825" y="328921"/>
                  </a:lnTo>
                  <a:cubicBezTo>
                    <a:pt x="601697" y="199159"/>
                    <a:pt x="521475" y="85889"/>
                    <a:pt x="401111" y="31620"/>
                  </a:cubicBezTo>
                  <a:cubicBezTo>
                    <a:pt x="261889" y="-29745"/>
                    <a:pt x="106175" y="937"/>
                    <a:pt x="0" y="100018"/>
                  </a:cubicBezTo>
                  <a:cubicBezTo>
                    <a:pt x="160444" y="114146"/>
                    <a:pt x="304335" y="213287"/>
                    <a:pt x="375159" y="359542"/>
                  </a:cubicBezTo>
                  <a:cubicBezTo>
                    <a:pt x="427064" y="470447"/>
                    <a:pt x="434158" y="593114"/>
                    <a:pt x="396381" y="704019"/>
                  </a:cubicBezTo>
                  <a:cubicBezTo>
                    <a:pt x="422334" y="692195"/>
                    <a:pt x="448286" y="678066"/>
                    <a:pt x="471874" y="661573"/>
                  </a:cubicBezTo>
                  <a:lnTo>
                    <a:pt x="563860" y="701654"/>
                  </a:lnTo>
                  <a:cubicBezTo>
                    <a:pt x="573319" y="706384"/>
                    <a:pt x="582718" y="706384"/>
                    <a:pt x="589812" y="704019"/>
                  </a:cubicBezTo>
                  <a:lnTo>
                    <a:pt x="648812" y="682796"/>
                  </a:lnTo>
                  <a:lnTo>
                    <a:pt x="721939" y="715843"/>
                  </a:lnTo>
                  <a:cubicBezTo>
                    <a:pt x="733764" y="720573"/>
                    <a:pt x="745527" y="720573"/>
                    <a:pt x="757351" y="713478"/>
                  </a:cubicBezTo>
                  <a:lnTo>
                    <a:pt x="806891" y="680431"/>
                  </a:lnTo>
                  <a:lnTo>
                    <a:pt x="858796" y="704019"/>
                  </a:lnTo>
                  <a:lnTo>
                    <a:pt x="861161" y="746465"/>
                  </a:lnTo>
                  <a:cubicBezTo>
                    <a:pt x="861161" y="760593"/>
                    <a:pt x="870620" y="772417"/>
                    <a:pt x="882384" y="779512"/>
                  </a:cubicBezTo>
                  <a:lnTo>
                    <a:pt x="990923" y="829052"/>
                  </a:lnTo>
                  <a:cubicBezTo>
                    <a:pt x="1000383" y="833781"/>
                    <a:pt x="1012146" y="833781"/>
                    <a:pt x="1021606" y="829052"/>
                  </a:cubicBezTo>
                  <a:lnTo>
                    <a:pt x="1073510" y="803099"/>
                  </a:lnTo>
                  <a:lnTo>
                    <a:pt x="1151368" y="838511"/>
                  </a:lnTo>
                  <a:lnTo>
                    <a:pt x="1174955" y="880957"/>
                  </a:lnTo>
                  <a:cubicBezTo>
                    <a:pt x="1182050" y="895085"/>
                    <a:pt x="1200908" y="902179"/>
                    <a:pt x="1217401" y="897450"/>
                  </a:cubicBezTo>
                  <a:lnTo>
                    <a:pt x="1257482" y="885626"/>
                  </a:lnTo>
                  <a:lnTo>
                    <a:pt x="1314116" y="911578"/>
                  </a:lnTo>
                  <a:cubicBezTo>
                    <a:pt x="1321211" y="916308"/>
                    <a:pt x="1330610" y="916308"/>
                    <a:pt x="1340069" y="913943"/>
                  </a:cubicBezTo>
                  <a:lnTo>
                    <a:pt x="1401433" y="895085"/>
                  </a:lnTo>
                  <a:cubicBezTo>
                    <a:pt x="1410892" y="892720"/>
                    <a:pt x="1420291" y="885626"/>
                    <a:pt x="1425021" y="873862"/>
                  </a:cubicBezTo>
                  <a:lnTo>
                    <a:pt x="1453338" y="812498"/>
                  </a:lnTo>
                  <a:cubicBezTo>
                    <a:pt x="1458068" y="800734"/>
                    <a:pt x="1458068" y="788910"/>
                    <a:pt x="1453338" y="779512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763137C-24C8-4F08-82C1-0A958C477017}"/>
                </a:ext>
              </a:extLst>
            </p:cNvPr>
            <p:cNvSpPr/>
            <p:nvPr/>
          </p:nvSpPr>
          <p:spPr>
            <a:xfrm>
              <a:off x="3173558" y="4811272"/>
              <a:ext cx="807859" cy="858735"/>
            </a:xfrm>
            <a:custGeom>
              <a:avLst/>
              <a:gdLst>
                <a:gd name="connsiteX0" fmla="*/ 429368 w 807859"/>
                <a:gd name="connsiteY0" fmla="*/ 858736 h 858735"/>
                <a:gd name="connsiteX1" fmla="*/ 0 w 807859"/>
                <a:gd name="connsiteY1" fmla="*/ 429368 h 858735"/>
                <a:gd name="connsiteX2" fmla="*/ 429368 w 807859"/>
                <a:gd name="connsiteY2" fmla="*/ 0 h 858735"/>
                <a:gd name="connsiteX3" fmla="*/ 802162 w 807859"/>
                <a:gd name="connsiteY3" fmla="*/ 217079 h 858735"/>
                <a:gd name="connsiteX4" fmla="*/ 785668 w 807859"/>
                <a:gd name="connsiteY4" fmla="*/ 280808 h 858735"/>
                <a:gd name="connsiteX5" fmla="*/ 721939 w 807859"/>
                <a:gd name="connsiteY5" fmla="*/ 264315 h 858735"/>
                <a:gd name="connsiteX6" fmla="*/ 429368 w 807859"/>
                <a:gd name="connsiteY6" fmla="*/ 94472 h 858735"/>
                <a:gd name="connsiteX7" fmla="*/ 91986 w 807859"/>
                <a:gd name="connsiteY7" fmla="*/ 431854 h 858735"/>
                <a:gd name="connsiteX8" fmla="*/ 429368 w 807859"/>
                <a:gd name="connsiteY8" fmla="*/ 769236 h 858735"/>
                <a:gd name="connsiteX9" fmla="*/ 547306 w 807859"/>
                <a:gd name="connsiteY9" fmla="*/ 748013 h 858735"/>
                <a:gd name="connsiteX10" fmla="*/ 606305 w 807859"/>
                <a:gd name="connsiteY10" fmla="*/ 776330 h 858735"/>
                <a:gd name="connsiteX11" fmla="*/ 577988 w 807859"/>
                <a:gd name="connsiteY11" fmla="*/ 835330 h 858735"/>
                <a:gd name="connsiteX12" fmla="*/ 429368 w 807859"/>
                <a:gd name="connsiteY12" fmla="*/ 858736 h 858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7859" h="858735">
                  <a:moveTo>
                    <a:pt x="429368" y="858736"/>
                  </a:moveTo>
                  <a:cubicBezTo>
                    <a:pt x="193431" y="858736"/>
                    <a:pt x="0" y="665244"/>
                    <a:pt x="0" y="429368"/>
                  </a:cubicBezTo>
                  <a:cubicBezTo>
                    <a:pt x="0" y="193431"/>
                    <a:pt x="193491" y="0"/>
                    <a:pt x="429368" y="0"/>
                  </a:cubicBezTo>
                  <a:cubicBezTo>
                    <a:pt x="582718" y="0"/>
                    <a:pt x="726669" y="82587"/>
                    <a:pt x="802162" y="217079"/>
                  </a:cubicBezTo>
                  <a:cubicBezTo>
                    <a:pt x="813986" y="238302"/>
                    <a:pt x="806891" y="266619"/>
                    <a:pt x="785668" y="280808"/>
                  </a:cubicBezTo>
                  <a:cubicBezTo>
                    <a:pt x="764446" y="292632"/>
                    <a:pt x="736128" y="285538"/>
                    <a:pt x="721939" y="264315"/>
                  </a:cubicBezTo>
                  <a:cubicBezTo>
                    <a:pt x="662940" y="158140"/>
                    <a:pt x="549731" y="94472"/>
                    <a:pt x="429368" y="94472"/>
                  </a:cubicBezTo>
                  <a:cubicBezTo>
                    <a:pt x="242971" y="94472"/>
                    <a:pt x="91986" y="245457"/>
                    <a:pt x="91986" y="431854"/>
                  </a:cubicBezTo>
                  <a:cubicBezTo>
                    <a:pt x="91986" y="618251"/>
                    <a:pt x="242971" y="769236"/>
                    <a:pt x="429368" y="769236"/>
                  </a:cubicBezTo>
                  <a:cubicBezTo>
                    <a:pt x="469449" y="769236"/>
                    <a:pt x="509590" y="762142"/>
                    <a:pt x="547306" y="748013"/>
                  </a:cubicBezTo>
                  <a:cubicBezTo>
                    <a:pt x="570894" y="738554"/>
                    <a:pt x="599211" y="750378"/>
                    <a:pt x="606305" y="776330"/>
                  </a:cubicBezTo>
                  <a:cubicBezTo>
                    <a:pt x="615765" y="799918"/>
                    <a:pt x="603941" y="828235"/>
                    <a:pt x="577988" y="835330"/>
                  </a:cubicBezTo>
                  <a:cubicBezTo>
                    <a:pt x="530813" y="849276"/>
                    <a:pt x="481273" y="858736"/>
                    <a:pt x="429368" y="858736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00CDC32-9B59-4DE7-B7D0-65E726461068}"/>
                </a:ext>
              </a:extLst>
            </p:cNvPr>
            <p:cNvSpPr/>
            <p:nvPr/>
          </p:nvSpPr>
          <p:spPr>
            <a:xfrm>
              <a:off x="3418894" y="5336861"/>
              <a:ext cx="1048299" cy="1518561"/>
            </a:xfrm>
            <a:custGeom>
              <a:avLst/>
              <a:gdLst>
                <a:gd name="connsiteX0" fmla="*/ 1045193 w 1048299"/>
                <a:gd name="connsiteY0" fmla="*/ 1354691 h 1518561"/>
                <a:gd name="connsiteX1" fmla="*/ 670034 w 1048299"/>
                <a:gd name="connsiteY1" fmla="*/ 573752 h 1518561"/>
                <a:gd name="connsiteX2" fmla="*/ 698352 w 1048299"/>
                <a:gd name="connsiteY2" fmla="*/ 208053 h 1518561"/>
                <a:gd name="connsiteX3" fmla="*/ 207620 w 1048299"/>
                <a:gd name="connsiteY3" fmla="*/ 35845 h 1518561"/>
                <a:gd name="connsiteX4" fmla="*/ 103810 w 1048299"/>
                <a:gd name="connsiteY4" fmla="*/ 111337 h 1518561"/>
                <a:gd name="connsiteX5" fmla="*/ 96715 w 1048299"/>
                <a:gd name="connsiteY5" fmla="*/ 132560 h 1518561"/>
                <a:gd name="connsiteX6" fmla="*/ 184032 w 1048299"/>
                <a:gd name="connsiteY6" fmla="*/ 149053 h 1518561"/>
                <a:gd name="connsiteX7" fmla="*/ 268984 w 1048299"/>
                <a:gd name="connsiteY7" fmla="*/ 134925 h 1518561"/>
                <a:gd name="connsiteX8" fmla="*/ 318524 w 1048299"/>
                <a:gd name="connsiteY8" fmla="*/ 125466 h 1518561"/>
                <a:gd name="connsiteX9" fmla="*/ 448286 w 1048299"/>
                <a:gd name="connsiteY9" fmla="*/ 215147 h 1518561"/>
                <a:gd name="connsiteX10" fmla="*/ 365699 w 1048299"/>
                <a:gd name="connsiteY10" fmla="*/ 394450 h 1518561"/>
                <a:gd name="connsiteX11" fmla="*/ 184032 w 1048299"/>
                <a:gd name="connsiteY11" fmla="*/ 427497 h 1518561"/>
                <a:gd name="connsiteX12" fmla="*/ 0 w 1048299"/>
                <a:gd name="connsiteY12" fmla="*/ 394450 h 1518561"/>
                <a:gd name="connsiteX13" fmla="*/ 35412 w 1048299"/>
                <a:gd name="connsiteY13" fmla="*/ 526577 h 1518561"/>
                <a:gd name="connsiteX14" fmla="*/ 342112 w 1048299"/>
                <a:gd name="connsiteY14" fmla="*/ 734196 h 1518561"/>
                <a:gd name="connsiteX15" fmla="*/ 386922 w 1048299"/>
                <a:gd name="connsiteY15" fmla="*/ 826182 h 1518561"/>
                <a:gd name="connsiteX16" fmla="*/ 405780 w 1048299"/>
                <a:gd name="connsiteY16" fmla="*/ 845040 h 1518561"/>
                <a:gd name="connsiteX17" fmla="*/ 464780 w 1048299"/>
                <a:gd name="connsiteY17" fmla="*/ 868628 h 1518561"/>
                <a:gd name="connsiteX18" fmla="*/ 500191 w 1048299"/>
                <a:gd name="connsiteY18" fmla="*/ 941755 h 1518561"/>
                <a:gd name="connsiteX19" fmla="*/ 528509 w 1048299"/>
                <a:gd name="connsiteY19" fmla="*/ 962978 h 1518561"/>
                <a:gd name="connsiteX20" fmla="*/ 587508 w 1048299"/>
                <a:gd name="connsiteY20" fmla="*/ 970073 h 1518561"/>
                <a:gd name="connsiteX21" fmla="*/ 611096 w 1048299"/>
                <a:gd name="connsiteY21" fmla="*/ 1021978 h 1518561"/>
                <a:gd name="connsiteX22" fmla="*/ 585143 w 1048299"/>
                <a:gd name="connsiteY22" fmla="*/ 1055025 h 1518561"/>
                <a:gd name="connsiteX23" fmla="*/ 580414 w 1048299"/>
                <a:gd name="connsiteY23" fmla="*/ 1092801 h 1518561"/>
                <a:gd name="connsiteX24" fmla="*/ 632318 w 1048299"/>
                <a:gd name="connsiteY24" fmla="*/ 1201341 h 1518561"/>
                <a:gd name="connsiteX25" fmla="*/ 655906 w 1048299"/>
                <a:gd name="connsiteY25" fmla="*/ 1220199 h 1518561"/>
                <a:gd name="connsiteX26" fmla="*/ 712541 w 1048299"/>
                <a:gd name="connsiteY26" fmla="*/ 1234327 h 1518561"/>
                <a:gd name="connsiteX27" fmla="*/ 747953 w 1048299"/>
                <a:gd name="connsiteY27" fmla="*/ 1309820 h 1518561"/>
                <a:gd name="connsiteX28" fmla="*/ 738493 w 1048299"/>
                <a:gd name="connsiteY28" fmla="*/ 1356996 h 1518561"/>
                <a:gd name="connsiteX29" fmla="*/ 759716 w 1048299"/>
                <a:gd name="connsiteY29" fmla="*/ 1397076 h 1518561"/>
                <a:gd name="connsiteX30" fmla="*/ 799797 w 1048299"/>
                <a:gd name="connsiteY30" fmla="*/ 1413569 h 1518561"/>
                <a:gd name="connsiteX31" fmla="*/ 825749 w 1048299"/>
                <a:gd name="connsiteY31" fmla="*/ 1470204 h 1518561"/>
                <a:gd name="connsiteX32" fmla="*/ 844607 w 1048299"/>
                <a:gd name="connsiteY32" fmla="*/ 1489062 h 1518561"/>
                <a:gd name="connsiteX33" fmla="*/ 901242 w 1048299"/>
                <a:gd name="connsiteY33" fmla="*/ 1515014 h 1518561"/>
                <a:gd name="connsiteX34" fmla="*/ 931924 w 1048299"/>
                <a:gd name="connsiteY34" fmla="*/ 1515014 h 1518561"/>
                <a:gd name="connsiteX35" fmla="*/ 993288 w 1048299"/>
                <a:gd name="connsiteY35" fmla="*/ 1484332 h 1518561"/>
                <a:gd name="connsiteX36" fmla="*/ 1012146 w 1048299"/>
                <a:gd name="connsiteY36" fmla="*/ 1460745 h 1518561"/>
                <a:gd name="connsiteX37" fmla="*/ 1040463 w 1048299"/>
                <a:gd name="connsiteY37" fmla="*/ 1389982 h 1518561"/>
                <a:gd name="connsiteX38" fmla="*/ 1045193 w 1048299"/>
                <a:gd name="connsiteY38" fmla="*/ 1354691 h 1518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48299" h="1518561">
                  <a:moveTo>
                    <a:pt x="1045193" y="1354691"/>
                  </a:moveTo>
                  <a:lnTo>
                    <a:pt x="670034" y="573752"/>
                  </a:lnTo>
                  <a:cubicBezTo>
                    <a:pt x="745527" y="465213"/>
                    <a:pt x="754986" y="326051"/>
                    <a:pt x="698352" y="208053"/>
                  </a:cubicBezTo>
                  <a:cubicBezTo>
                    <a:pt x="611035" y="26385"/>
                    <a:pt x="391652" y="-51472"/>
                    <a:pt x="207620" y="35845"/>
                  </a:cubicBezTo>
                  <a:cubicBezTo>
                    <a:pt x="167539" y="54703"/>
                    <a:pt x="132127" y="80655"/>
                    <a:pt x="103810" y="111337"/>
                  </a:cubicBezTo>
                  <a:lnTo>
                    <a:pt x="96715" y="132560"/>
                  </a:lnTo>
                  <a:cubicBezTo>
                    <a:pt x="125033" y="144384"/>
                    <a:pt x="153350" y="149053"/>
                    <a:pt x="184032" y="149053"/>
                  </a:cubicBezTo>
                  <a:cubicBezTo>
                    <a:pt x="212349" y="149053"/>
                    <a:pt x="243032" y="144324"/>
                    <a:pt x="268984" y="134925"/>
                  </a:cubicBezTo>
                  <a:cubicBezTo>
                    <a:pt x="285477" y="130195"/>
                    <a:pt x="302031" y="125466"/>
                    <a:pt x="318524" y="125466"/>
                  </a:cubicBezTo>
                  <a:cubicBezTo>
                    <a:pt x="377523" y="125466"/>
                    <a:pt x="429428" y="160877"/>
                    <a:pt x="448286" y="215147"/>
                  </a:cubicBezTo>
                  <a:cubicBezTo>
                    <a:pt x="474239" y="288275"/>
                    <a:pt x="438827" y="368497"/>
                    <a:pt x="365699" y="394450"/>
                  </a:cubicBezTo>
                  <a:cubicBezTo>
                    <a:pt x="306700" y="415673"/>
                    <a:pt x="245396" y="427497"/>
                    <a:pt x="184032" y="427497"/>
                  </a:cubicBezTo>
                  <a:cubicBezTo>
                    <a:pt x="120303" y="427497"/>
                    <a:pt x="58999" y="415673"/>
                    <a:pt x="0" y="394450"/>
                  </a:cubicBezTo>
                  <a:cubicBezTo>
                    <a:pt x="2365" y="439260"/>
                    <a:pt x="14128" y="484131"/>
                    <a:pt x="35412" y="526577"/>
                  </a:cubicBezTo>
                  <a:cubicBezTo>
                    <a:pt x="92046" y="646880"/>
                    <a:pt x="212349" y="724737"/>
                    <a:pt x="342112" y="734196"/>
                  </a:cubicBezTo>
                  <a:lnTo>
                    <a:pt x="386922" y="826182"/>
                  </a:lnTo>
                  <a:cubicBezTo>
                    <a:pt x="391652" y="833277"/>
                    <a:pt x="398746" y="840311"/>
                    <a:pt x="405780" y="845040"/>
                  </a:cubicBezTo>
                  <a:lnTo>
                    <a:pt x="464780" y="868628"/>
                  </a:lnTo>
                  <a:lnTo>
                    <a:pt x="500191" y="941755"/>
                  </a:lnTo>
                  <a:cubicBezTo>
                    <a:pt x="504921" y="953580"/>
                    <a:pt x="516685" y="960614"/>
                    <a:pt x="528509" y="962978"/>
                  </a:cubicBezTo>
                  <a:lnTo>
                    <a:pt x="587508" y="970073"/>
                  </a:lnTo>
                  <a:lnTo>
                    <a:pt x="611096" y="1021978"/>
                  </a:lnTo>
                  <a:lnTo>
                    <a:pt x="585143" y="1055025"/>
                  </a:lnTo>
                  <a:cubicBezTo>
                    <a:pt x="575684" y="1066849"/>
                    <a:pt x="575684" y="1080978"/>
                    <a:pt x="580414" y="1092801"/>
                  </a:cubicBezTo>
                  <a:lnTo>
                    <a:pt x="632318" y="1201341"/>
                  </a:lnTo>
                  <a:cubicBezTo>
                    <a:pt x="637048" y="1210800"/>
                    <a:pt x="646447" y="1217834"/>
                    <a:pt x="655906" y="1220199"/>
                  </a:cubicBezTo>
                  <a:lnTo>
                    <a:pt x="712541" y="1234327"/>
                  </a:lnTo>
                  <a:lnTo>
                    <a:pt x="747953" y="1309820"/>
                  </a:lnTo>
                  <a:lnTo>
                    <a:pt x="738493" y="1356996"/>
                  </a:lnTo>
                  <a:cubicBezTo>
                    <a:pt x="736128" y="1373489"/>
                    <a:pt x="743223" y="1390042"/>
                    <a:pt x="759716" y="1397076"/>
                  </a:cubicBezTo>
                  <a:lnTo>
                    <a:pt x="799797" y="1413569"/>
                  </a:lnTo>
                  <a:lnTo>
                    <a:pt x="825749" y="1470204"/>
                  </a:lnTo>
                  <a:cubicBezTo>
                    <a:pt x="830479" y="1477298"/>
                    <a:pt x="835209" y="1484332"/>
                    <a:pt x="844607" y="1489062"/>
                  </a:cubicBezTo>
                  <a:lnTo>
                    <a:pt x="901242" y="1515014"/>
                  </a:lnTo>
                  <a:cubicBezTo>
                    <a:pt x="910701" y="1519744"/>
                    <a:pt x="922465" y="1519744"/>
                    <a:pt x="931924" y="1515014"/>
                  </a:cubicBezTo>
                  <a:lnTo>
                    <a:pt x="993288" y="1484332"/>
                  </a:lnTo>
                  <a:cubicBezTo>
                    <a:pt x="1002747" y="1479603"/>
                    <a:pt x="1009781" y="1472508"/>
                    <a:pt x="1012146" y="1460745"/>
                  </a:cubicBezTo>
                  <a:cubicBezTo>
                    <a:pt x="1019241" y="1437157"/>
                    <a:pt x="1028639" y="1411204"/>
                    <a:pt x="1040463" y="1389982"/>
                  </a:cubicBezTo>
                  <a:cubicBezTo>
                    <a:pt x="1049923" y="1375914"/>
                    <a:pt x="1049923" y="1364150"/>
                    <a:pt x="1045193" y="1354691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337AC75-83B2-405D-A142-D0E7A79D6465}"/>
              </a:ext>
            </a:extLst>
          </p:cNvPr>
          <p:cNvSpPr txBox="1"/>
          <p:nvPr/>
        </p:nvSpPr>
        <p:spPr>
          <a:xfrm>
            <a:off x="-6320" y="6350722"/>
            <a:ext cx="238157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     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(Farrell, 2018) (RCT)</a:t>
            </a:r>
          </a:p>
        </p:txBody>
      </p:sp>
    </p:spTree>
    <p:extLst>
      <p:ext uri="{BB962C8B-B14F-4D97-AF65-F5344CB8AC3E}">
        <p14:creationId xmlns:p14="http://schemas.microsoft.com/office/powerpoint/2010/main" val="2352426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21D42-7D7F-0A41-8818-F477C6208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959" y="97745"/>
            <a:ext cx="11290083" cy="1325563"/>
          </a:xfrm>
        </p:spPr>
        <p:txBody>
          <a:bodyPr/>
          <a:lstStyle/>
          <a:p>
            <a:r>
              <a:rPr lang="en-US"/>
              <a:t>Permanent Housing Subsidies </a:t>
            </a:r>
            <a:r>
              <a:rPr lang="en-US" sz="1800"/>
              <a:t> 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C672159-F6A8-4555-85D7-724075810385}"/>
              </a:ext>
            </a:extLst>
          </p:cNvPr>
          <p:cNvGrpSpPr/>
          <p:nvPr/>
        </p:nvGrpSpPr>
        <p:grpSpPr>
          <a:xfrm>
            <a:off x="358815" y="2733512"/>
            <a:ext cx="2627294" cy="2857060"/>
            <a:chOff x="3173558" y="4811272"/>
            <a:chExt cx="2110366" cy="2044150"/>
          </a:xfrm>
          <a:solidFill>
            <a:srgbClr val="002060"/>
          </a:solidFill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DC0759CA-7DDB-4178-8A50-DA73E0432A14}"/>
                </a:ext>
              </a:extLst>
            </p:cNvPr>
            <p:cNvSpPr/>
            <p:nvPr/>
          </p:nvSpPr>
          <p:spPr>
            <a:xfrm>
              <a:off x="3827039" y="5142926"/>
              <a:ext cx="1456885" cy="915496"/>
            </a:xfrm>
            <a:custGeom>
              <a:avLst/>
              <a:gdLst>
                <a:gd name="connsiteX0" fmla="*/ 1453338 w 1456885"/>
                <a:gd name="connsiteY0" fmla="*/ 779512 h 915496"/>
                <a:gd name="connsiteX1" fmla="*/ 1429751 w 1456885"/>
                <a:gd name="connsiteY1" fmla="*/ 706384 h 915496"/>
                <a:gd name="connsiteX2" fmla="*/ 1408528 w 1456885"/>
                <a:gd name="connsiteY2" fmla="*/ 680431 h 915496"/>
                <a:gd name="connsiteX3" fmla="*/ 615825 w 1456885"/>
                <a:gd name="connsiteY3" fmla="*/ 328921 h 915496"/>
                <a:gd name="connsiteX4" fmla="*/ 401111 w 1456885"/>
                <a:gd name="connsiteY4" fmla="*/ 31620 h 915496"/>
                <a:gd name="connsiteX5" fmla="*/ 0 w 1456885"/>
                <a:gd name="connsiteY5" fmla="*/ 100018 h 915496"/>
                <a:gd name="connsiteX6" fmla="*/ 375159 w 1456885"/>
                <a:gd name="connsiteY6" fmla="*/ 359542 h 915496"/>
                <a:gd name="connsiteX7" fmla="*/ 396381 w 1456885"/>
                <a:gd name="connsiteY7" fmla="*/ 704019 h 915496"/>
                <a:gd name="connsiteX8" fmla="*/ 471874 w 1456885"/>
                <a:gd name="connsiteY8" fmla="*/ 661573 h 915496"/>
                <a:gd name="connsiteX9" fmla="*/ 563860 w 1456885"/>
                <a:gd name="connsiteY9" fmla="*/ 701654 h 915496"/>
                <a:gd name="connsiteX10" fmla="*/ 589812 w 1456885"/>
                <a:gd name="connsiteY10" fmla="*/ 704019 h 915496"/>
                <a:gd name="connsiteX11" fmla="*/ 648812 w 1456885"/>
                <a:gd name="connsiteY11" fmla="*/ 682796 h 915496"/>
                <a:gd name="connsiteX12" fmla="*/ 721939 w 1456885"/>
                <a:gd name="connsiteY12" fmla="*/ 715843 h 915496"/>
                <a:gd name="connsiteX13" fmla="*/ 757351 w 1456885"/>
                <a:gd name="connsiteY13" fmla="*/ 713478 h 915496"/>
                <a:gd name="connsiteX14" fmla="*/ 806891 w 1456885"/>
                <a:gd name="connsiteY14" fmla="*/ 680431 h 915496"/>
                <a:gd name="connsiteX15" fmla="*/ 858796 w 1456885"/>
                <a:gd name="connsiteY15" fmla="*/ 704019 h 915496"/>
                <a:gd name="connsiteX16" fmla="*/ 861161 w 1456885"/>
                <a:gd name="connsiteY16" fmla="*/ 746465 h 915496"/>
                <a:gd name="connsiteX17" fmla="*/ 882384 w 1456885"/>
                <a:gd name="connsiteY17" fmla="*/ 779512 h 915496"/>
                <a:gd name="connsiteX18" fmla="*/ 990923 w 1456885"/>
                <a:gd name="connsiteY18" fmla="*/ 829052 h 915496"/>
                <a:gd name="connsiteX19" fmla="*/ 1021606 w 1456885"/>
                <a:gd name="connsiteY19" fmla="*/ 829052 h 915496"/>
                <a:gd name="connsiteX20" fmla="*/ 1073510 w 1456885"/>
                <a:gd name="connsiteY20" fmla="*/ 803099 h 915496"/>
                <a:gd name="connsiteX21" fmla="*/ 1151368 w 1456885"/>
                <a:gd name="connsiteY21" fmla="*/ 838511 h 915496"/>
                <a:gd name="connsiteX22" fmla="*/ 1174955 w 1456885"/>
                <a:gd name="connsiteY22" fmla="*/ 880957 h 915496"/>
                <a:gd name="connsiteX23" fmla="*/ 1217401 w 1456885"/>
                <a:gd name="connsiteY23" fmla="*/ 897450 h 915496"/>
                <a:gd name="connsiteX24" fmla="*/ 1257482 w 1456885"/>
                <a:gd name="connsiteY24" fmla="*/ 885626 h 915496"/>
                <a:gd name="connsiteX25" fmla="*/ 1314116 w 1456885"/>
                <a:gd name="connsiteY25" fmla="*/ 911578 h 915496"/>
                <a:gd name="connsiteX26" fmla="*/ 1340069 w 1456885"/>
                <a:gd name="connsiteY26" fmla="*/ 913943 h 915496"/>
                <a:gd name="connsiteX27" fmla="*/ 1401433 w 1456885"/>
                <a:gd name="connsiteY27" fmla="*/ 895085 h 915496"/>
                <a:gd name="connsiteX28" fmla="*/ 1425021 w 1456885"/>
                <a:gd name="connsiteY28" fmla="*/ 873862 h 915496"/>
                <a:gd name="connsiteX29" fmla="*/ 1453338 w 1456885"/>
                <a:gd name="connsiteY29" fmla="*/ 812498 h 915496"/>
                <a:gd name="connsiteX30" fmla="*/ 1453338 w 1456885"/>
                <a:gd name="connsiteY30" fmla="*/ 779512 h 9154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456885" h="915496">
                  <a:moveTo>
                    <a:pt x="1453338" y="779512"/>
                  </a:moveTo>
                  <a:cubicBezTo>
                    <a:pt x="1443879" y="755924"/>
                    <a:pt x="1434480" y="732336"/>
                    <a:pt x="1429751" y="706384"/>
                  </a:cubicBezTo>
                  <a:cubicBezTo>
                    <a:pt x="1427386" y="694560"/>
                    <a:pt x="1420291" y="685161"/>
                    <a:pt x="1408528" y="680431"/>
                  </a:cubicBezTo>
                  <a:lnTo>
                    <a:pt x="615825" y="328921"/>
                  </a:lnTo>
                  <a:cubicBezTo>
                    <a:pt x="601697" y="199159"/>
                    <a:pt x="521475" y="85889"/>
                    <a:pt x="401111" y="31620"/>
                  </a:cubicBezTo>
                  <a:cubicBezTo>
                    <a:pt x="261889" y="-29745"/>
                    <a:pt x="106175" y="937"/>
                    <a:pt x="0" y="100018"/>
                  </a:cubicBezTo>
                  <a:cubicBezTo>
                    <a:pt x="160444" y="114146"/>
                    <a:pt x="304335" y="213287"/>
                    <a:pt x="375159" y="359542"/>
                  </a:cubicBezTo>
                  <a:cubicBezTo>
                    <a:pt x="427064" y="470447"/>
                    <a:pt x="434158" y="593114"/>
                    <a:pt x="396381" y="704019"/>
                  </a:cubicBezTo>
                  <a:cubicBezTo>
                    <a:pt x="422334" y="692195"/>
                    <a:pt x="448286" y="678066"/>
                    <a:pt x="471874" y="661573"/>
                  </a:cubicBezTo>
                  <a:lnTo>
                    <a:pt x="563860" y="701654"/>
                  </a:lnTo>
                  <a:cubicBezTo>
                    <a:pt x="573319" y="706384"/>
                    <a:pt x="582718" y="706384"/>
                    <a:pt x="589812" y="704019"/>
                  </a:cubicBezTo>
                  <a:lnTo>
                    <a:pt x="648812" y="682796"/>
                  </a:lnTo>
                  <a:lnTo>
                    <a:pt x="721939" y="715843"/>
                  </a:lnTo>
                  <a:cubicBezTo>
                    <a:pt x="733764" y="720573"/>
                    <a:pt x="745527" y="720573"/>
                    <a:pt x="757351" y="713478"/>
                  </a:cubicBezTo>
                  <a:lnTo>
                    <a:pt x="806891" y="680431"/>
                  </a:lnTo>
                  <a:lnTo>
                    <a:pt x="858796" y="704019"/>
                  </a:lnTo>
                  <a:lnTo>
                    <a:pt x="861161" y="746465"/>
                  </a:lnTo>
                  <a:cubicBezTo>
                    <a:pt x="861161" y="760593"/>
                    <a:pt x="870620" y="772417"/>
                    <a:pt x="882384" y="779512"/>
                  </a:cubicBezTo>
                  <a:lnTo>
                    <a:pt x="990923" y="829052"/>
                  </a:lnTo>
                  <a:cubicBezTo>
                    <a:pt x="1000383" y="833781"/>
                    <a:pt x="1012146" y="833781"/>
                    <a:pt x="1021606" y="829052"/>
                  </a:cubicBezTo>
                  <a:lnTo>
                    <a:pt x="1073510" y="803099"/>
                  </a:lnTo>
                  <a:lnTo>
                    <a:pt x="1151368" y="838511"/>
                  </a:lnTo>
                  <a:lnTo>
                    <a:pt x="1174955" y="880957"/>
                  </a:lnTo>
                  <a:cubicBezTo>
                    <a:pt x="1182050" y="895085"/>
                    <a:pt x="1200908" y="902179"/>
                    <a:pt x="1217401" y="897450"/>
                  </a:cubicBezTo>
                  <a:lnTo>
                    <a:pt x="1257482" y="885626"/>
                  </a:lnTo>
                  <a:lnTo>
                    <a:pt x="1314116" y="911578"/>
                  </a:lnTo>
                  <a:cubicBezTo>
                    <a:pt x="1321211" y="916308"/>
                    <a:pt x="1330610" y="916308"/>
                    <a:pt x="1340069" y="913943"/>
                  </a:cubicBezTo>
                  <a:lnTo>
                    <a:pt x="1401433" y="895085"/>
                  </a:lnTo>
                  <a:cubicBezTo>
                    <a:pt x="1410892" y="892720"/>
                    <a:pt x="1420291" y="885626"/>
                    <a:pt x="1425021" y="873862"/>
                  </a:cubicBezTo>
                  <a:lnTo>
                    <a:pt x="1453338" y="812498"/>
                  </a:lnTo>
                  <a:cubicBezTo>
                    <a:pt x="1458068" y="800734"/>
                    <a:pt x="1458068" y="788910"/>
                    <a:pt x="1453338" y="779512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763137C-24C8-4F08-82C1-0A958C477017}"/>
                </a:ext>
              </a:extLst>
            </p:cNvPr>
            <p:cNvSpPr/>
            <p:nvPr/>
          </p:nvSpPr>
          <p:spPr>
            <a:xfrm>
              <a:off x="3173558" y="4811272"/>
              <a:ext cx="807859" cy="858735"/>
            </a:xfrm>
            <a:custGeom>
              <a:avLst/>
              <a:gdLst>
                <a:gd name="connsiteX0" fmla="*/ 429368 w 807859"/>
                <a:gd name="connsiteY0" fmla="*/ 858736 h 858735"/>
                <a:gd name="connsiteX1" fmla="*/ 0 w 807859"/>
                <a:gd name="connsiteY1" fmla="*/ 429368 h 858735"/>
                <a:gd name="connsiteX2" fmla="*/ 429368 w 807859"/>
                <a:gd name="connsiteY2" fmla="*/ 0 h 858735"/>
                <a:gd name="connsiteX3" fmla="*/ 802162 w 807859"/>
                <a:gd name="connsiteY3" fmla="*/ 217079 h 858735"/>
                <a:gd name="connsiteX4" fmla="*/ 785668 w 807859"/>
                <a:gd name="connsiteY4" fmla="*/ 280808 h 858735"/>
                <a:gd name="connsiteX5" fmla="*/ 721939 w 807859"/>
                <a:gd name="connsiteY5" fmla="*/ 264315 h 858735"/>
                <a:gd name="connsiteX6" fmla="*/ 429368 w 807859"/>
                <a:gd name="connsiteY6" fmla="*/ 94472 h 858735"/>
                <a:gd name="connsiteX7" fmla="*/ 91986 w 807859"/>
                <a:gd name="connsiteY7" fmla="*/ 431854 h 858735"/>
                <a:gd name="connsiteX8" fmla="*/ 429368 w 807859"/>
                <a:gd name="connsiteY8" fmla="*/ 769236 h 858735"/>
                <a:gd name="connsiteX9" fmla="*/ 547306 w 807859"/>
                <a:gd name="connsiteY9" fmla="*/ 748013 h 858735"/>
                <a:gd name="connsiteX10" fmla="*/ 606305 w 807859"/>
                <a:gd name="connsiteY10" fmla="*/ 776330 h 858735"/>
                <a:gd name="connsiteX11" fmla="*/ 577988 w 807859"/>
                <a:gd name="connsiteY11" fmla="*/ 835330 h 858735"/>
                <a:gd name="connsiteX12" fmla="*/ 429368 w 807859"/>
                <a:gd name="connsiteY12" fmla="*/ 858736 h 858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7859" h="858735">
                  <a:moveTo>
                    <a:pt x="429368" y="858736"/>
                  </a:moveTo>
                  <a:cubicBezTo>
                    <a:pt x="193431" y="858736"/>
                    <a:pt x="0" y="665244"/>
                    <a:pt x="0" y="429368"/>
                  </a:cubicBezTo>
                  <a:cubicBezTo>
                    <a:pt x="0" y="193431"/>
                    <a:pt x="193491" y="0"/>
                    <a:pt x="429368" y="0"/>
                  </a:cubicBezTo>
                  <a:cubicBezTo>
                    <a:pt x="582718" y="0"/>
                    <a:pt x="726669" y="82587"/>
                    <a:pt x="802162" y="217079"/>
                  </a:cubicBezTo>
                  <a:cubicBezTo>
                    <a:pt x="813986" y="238302"/>
                    <a:pt x="806891" y="266619"/>
                    <a:pt x="785668" y="280808"/>
                  </a:cubicBezTo>
                  <a:cubicBezTo>
                    <a:pt x="764446" y="292632"/>
                    <a:pt x="736128" y="285538"/>
                    <a:pt x="721939" y="264315"/>
                  </a:cubicBezTo>
                  <a:cubicBezTo>
                    <a:pt x="662940" y="158140"/>
                    <a:pt x="549731" y="94472"/>
                    <a:pt x="429368" y="94472"/>
                  </a:cubicBezTo>
                  <a:cubicBezTo>
                    <a:pt x="242971" y="94472"/>
                    <a:pt x="91986" y="245457"/>
                    <a:pt x="91986" y="431854"/>
                  </a:cubicBezTo>
                  <a:cubicBezTo>
                    <a:pt x="91986" y="618251"/>
                    <a:pt x="242971" y="769236"/>
                    <a:pt x="429368" y="769236"/>
                  </a:cubicBezTo>
                  <a:cubicBezTo>
                    <a:pt x="469449" y="769236"/>
                    <a:pt x="509590" y="762142"/>
                    <a:pt x="547306" y="748013"/>
                  </a:cubicBezTo>
                  <a:cubicBezTo>
                    <a:pt x="570894" y="738554"/>
                    <a:pt x="599211" y="750378"/>
                    <a:pt x="606305" y="776330"/>
                  </a:cubicBezTo>
                  <a:cubicBezTo>
                    <a:pt x="615765" y="799918"/>
                    <a:pt x="603941" y="828235"/>
                    <a:pt x="577988" y="835330"/>
                  </a:cubicBezTo>
                  <a:cubicBezTo>
                    <a:pt x="530813" y="849276"/>
                    <a:pt x="481273" y="858736"/>
                    <a:pt x="429368" y="858736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00CDC32-9B59-4DE7-B7D0-65E726461068}"/>
                </a:ext>
              </a:extLst>
            </p:cNvPr>
            <p:cNvSpPr/>
            <p:nvPr/>
          </p:nvSpPr>
          <p:spPr>
            <a:xfrm>
              <a:off x="3418894" y="5336861"/>
              <a:ext cx="1048299" cy="1518561"/>
            </a:xfrm>
            <a:custGeom>
              <a:avLst/>
              <a:gdLst>
                <a:gd name="connsiteX0" fmla="*/ 1045193 w 1048299"/>
                <a:gd name="connsiteY0" fmla="*/ 1354691 h 1518561"/>
                <a:gd name="connsiteX1" fmla="*/ 670034 w 1048299"/>
                <a:gd name="connsiteY1" fmla="*/ 573752 h 1518561"/>
                <a:gd name="connsiteX2" fmla="*/ 698352 w 1048299"/>
                <a:gd name="connsiteY2" fmla="*/ 208053 h 1518561"/>
                <a:gd name="connsiteX3" fmla="*/ 207620 w 1048299"/>
                <a:gd name="connsiteY3" fmla="*/ 35845 h 1518561"/>
                <a:gd name="connsiteX4" fmla="*/ 103810 w 1048299"/>
                <a:gd name="connsiteY4" fmla="*/ 111337 h 1518561"/>
                <a:gd name="connsiteX5" fmla="*/ 96715 w 1048299"/>
                <a:gd name="connsiteY5" fmla="*/ 132560 h 1518561"/>
                <a:gd name="connsiteX6" fmla="*/ 184032 w 1048299"/>
                <a:gd name="connsiteY6" fmla="*/ 149053 h 1518561"/>
                <a:gd name="connsiteX7" fmla="*/ 268984 w 1048299"/>
                <a:gd name="connsiteY7" fmla="*/ 134925 h 1518561"/>
                <a:gd name="connsiteX8" fmla="*/ 318524 w 1048299"/>
                <a:gd name="connsiteY8" fmla="*/ 125466 h 1518561"/>
                <a:gd name="connsiteX9" fmla="*/ 448286 w 1048299"/>
                <a:gd name="connsiteY9" fmla="*/ 215147 h 1518561"/>
                <a:gd name="connsiteX10" fmla="*/ 365699 w 1048299"/>
                <a:gd name="connsiteY10" fmla="*/ 394450 h 1518561"/>
                <a:gd name="connsiteX11" fmla="*/ 184032 w 1048299"/>
                <a:gd name="connsiteY11" fmla="*/ 427497 h 1518561"/>
                <a:gd name="connsiteX12" fmla="*/ 0 w 1048299"/>
                <a:gd name="connsiteY12" fmla="*/ 394450 h 1518561"/>
                <a:gd name="connsiteX13" fmla="*/ 35412 w 1048299"/>
                <a:gd name="connsiteY13" fmla="*/ 526577 h 1518561"/>
                <a:gd name="connsiteX14" fmla="*/ 342112 w 1048299"/>
                <a:gd name="connsiteY14" fmla="*/ 734196 h 1518561"/>
                <a:gd name="connsiteX15" fmla="*/ 386922 w 1048299"/>
                <a:gd name="connsiteY15" fmla="*/ 826182 h 1518561"/>
                <a:gd name="connsiteX16" fmla="*/ 405780 w 1048299"/>
                <a:gd name="connsiteY16" fmla="*/ 845040 h 1518561"/>
                <a:gd name="connsiteX17" fmla="*/ 464780 w 1048299"/>
                <a:gd name="connsiteY17" fmla="*/ 868628 h 1518561"/>
                <a:gd name="connsiteX18" fmla="*/ 500191 w 1048299"/>
                <a:gd name="connsiteY18" fmla="*/ 941755 h 1518561"/>
                <a:gd name="connsiteX19" fmla="*/ 528509 w 1048299"/>
                <a:gd name="connsiteY19" fmla="*/ 962978 h 1518561"/>
                <a:gd name="connsiteX20" fmla="*/ 587508 w 1048299"/>
                <a:gd name="connsiteY20" fmla="*/ 970073 h 1518561"/>
                <a:gd name="connsiteX21" fmla="*/ 611096 w 1048299"/>
                <a:gd name="connsiteY21" fmla="*/ 1021978 h 1518561"/>
                <a:gd name="connsiteX22" fmla="*/ 585143 w 1048299"/>
                <a:gd name="connsiteY22" fmla="*/ 1055025 h 1518561"/>
                <a:gd name="connsiteX23" fmla="*/ 580414 w 1048299"/>
                <a:gd name="connsiteY23" fmla="*/ 1092801 h 1518561"/>
                <a:gd name="connsiteX24" fmla="*/ 632318 w 1048299"/>
                <a:gd name="connsiteY24" fmla="*/ 1201341 h 1518561"/>
                <a:gd name="connsiteX25" fmla="*/ 655906 w 1048299"/>
                <a:gd name="connsiteY25" fmla="*/ 1220199 h 1518561"/>
                <a:gd name="connsiteX26" fmla="*/ 712541 w 1048299"/>
                <a:gd name="connsiteY26" fmla="*/ 1234327 h 1518561"/>
                <a:gd name="connsiteX27" fmla="*/ 747953 w 1048299"/>
                <a:gd name="connsiteY27" fmla="*/ 1309820 h 1518561"/>
                <a:gd name="connsiteX28" fmla="*/ 738493 w 1048299"/>
                <a:gd name="connsiteY28" fmla="*/ 1356996 h 1518561"/>
                <a:gd name="connsiteX29" fmla="*/ 759716 w 1048299"/>
                <a:gd name="connsiteY29" fmla="*/ 1397076 h 1518561"/>
                <a:gd name="connsiteX30" fmla="*/ 799797 w 1048299"/>
                <a:gd name="connsiteY30" fmla="*/ 1413569 h 1518561"/>
                <a:gd name="connsiteX31" fmla="*/ 825749 w 1048299"/>
                <a:gd name="connsiteY31" fmla="*/ 1470204 h 1518561"/>
                <a:gd name="connsiteX32" fmla="*/ 844607 w 1048299"/>
                <a:gd name="connsiteY32" fmla="*/ 1489062 h 1518561"/>
                <a:gd name="connsiteX33" fmla="*/ 901242 w 1048299"/>
                <a:gd name="connsiteY33" fmla="*/ 1515014 h 1518561"/>
                <a:gd name="connsiteX34" fmla="*/ 931924 w 1048299"/>
                <a:gd name="connsiteY34" fmla="*/ 1515014 h 1518561"/>
                <a:gd name="connsiteX35" fmla="*/ 993288 w 1048299"/>
                <a:gd name="connsiteY35" fmla="*/ 1484332 h 1518561"/>
                <a:gd name="connsiteX36" fmla="*/ 1012146 w 1048299"/>
                <a:gd name="connsiteY36" fmla="*/ 1460745 h 1518561"/>
                <a:gd name="connsiteX37" fmla="*/ 1040463 w 1048299"/>
                <a:gd name="connsiteY37" fmla="*/ 1389982 h 1518561"/>
                <a:gd name="connsiteX38" fmla="*/ 1045193 w 1048299"/>
                <a:gd name="connsiteY38" fmla="*/ 1354691 h 1518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48299" h="1518561">
                  <a:moveTo>
                    <a:pt x="1045193" y="1354691"/>
                  </a:moveTo>
                  <a:lnTo>
                    <a:pt x="670034" y="573752"/>
                  </a:lnTo>
                  <a:cubicBezTo>
                    <a:pt x="745527" y="465213"/>
                    <a:pt x="754986" y="326051"/>
                    <a:pt x="698352" y="208053"/>
                  </a:cubicBezTo>
                  <a:cubicBezTo>
                    <a:pt x="611035" y="26385"/>
                    <a:pt x="391652" y="-51472"/>
                    <a:pt x="207620" y="35845"/>
                  </a:cubicBezTo>
                  <a:cubicBezTo>
                    <a:pt x="167539" y="54703"/>
                    <a:pt x="132127" y="80655"/>
                    <a:pt x="103810" y="111337"/>
                  </a:cubicBezTo>
                  <a:lnTo>
                    <a:pt x="96715" y="132560"/>
                  </a:lnTo>
                  <a:cubicBezTo>
                    <a:pt x="125033" y="144384"/>
                    <a:pt x="153350" y="149053"/>
                    <a:pt x="184032" y="149053"/>
                  </a:cubicBezTo>
                  <a:cubicBezTo>
                    <a:pt x="212349" y="149053"/>
                    <a:pt x="243032" y="144324"/>
                    <a:pt x="268984" y="134925"/>
                  </a:cubicBezTo>
                  <a:cubicBezTo>
                    <a:pt x="285477" y="130195"/>
                    <a:pt x="302031" y="125466"/>
                    <a:pt x="318524" y="125466"/>
                  </a:cubicBezTo>
                  <a:cubicBezTo>
                    <a:pt x="377523" y="125466"/>
                    <a:pt x="429428" y="160877"/>
                    <a:pt x="448286" y="215147"/>
                  </a:cubicBezTo>
                  <a:cubicBezTo>
                    <a:pt x="474239" y="288275"/>
                    <a:pt x="438827" y="368497"/>
                    <a:pt x="365699" y="394450"/>
                  </a:cubicBezTo>
                  <a:cubicBezTo>
                    <a:pt x="306700" y="415673"/>
                    <a:pt x="245396" y="427497"/>
                    <a:pt x="184032" y="427497"/>
                  </a:cubicBezTo>
                  <a:cubicBezTo>
                    <a:pt x="120303" y="427497"/>
                    <a:pt x="58999" y="415673"/>
                    <a:pt x="0" y="394450"/>
                  </a:cubicBezTo>
                  <a:cubicBezTo>
                    <a:pt x="2365" y="439260"/>
                    <a:pt x="14128" y="484131"/>
                    <a:pt x="35412" y="526577"/>
                  </a:cubicBezTo>
                  <a:cubicBezTo>
                    <a:pt x="92046" y="646880"/>
                    <a:pt x="212349" y="724737"/>
                    <a:pt x="342112" y="734196"/>
                  </a:cubicBezTo>
                  <a:lnTo>
                    <a:pt x="386922" y="826182"/>
                  </a:lnTo>
                  <a:cubicBezTo>
                    <a:pt x="391652" y="833277"/>
                    <a:pt x="398746" y="840311"/>
                    <a:pt x="405780" y="845040"/>
                  </a:cubicBezTo>
                  <a:lnTo>
                    <a:pt x="464780" y="868628"/>
                  </a:lnTo>
                  <a:lnTo>
                    <a:pt x="500191" y="941755"/>
                  </a:lnTo>
                  <a:cubicBezTo>
                    <a:pt x="504921" y="953580"/>
                    <a:pt x="516685" y="960614"/>
                    <a:pt x="528509" y="962978"/>
                  </a:cubicBezTo>
                  <a:lnTo>
                    <a:pt x="587508" y="970073"/>
                  </a:lnTo>
                  <a:lnTo>
                    <a:pt x="611096" y="1021978"/>
                  </a:lnTo>
                  <a:lnTo>
                    <a:pt x="585143" y="1055025"/>
                  </a:lnTo>
                  <a:cubicBezTo>
                    <a:pt x="575684" y="1066849"/>
                    <a:pt x="575684" y="1080978"/>
                    <a:pt x="580414" y="1092801"/>
                  </a:cubicBezTo>
                  <a:lnTo>
                    <a:pt x="632318" y="1201341"/>
                  </a:lnTo>
                  <a:cubicBezTo>
                    <a:pt x="637048" y="1210800"/>
                    <a:pt x="646447" y="1217834"/>
                    <a:pt x="655906" y="1220199"/>
                  </a:cubicBezTo>
                  <a:lnTo>
                    <a:pt x="712541" y="1234327"/>
                  </a:lnTo>
                  <a:lnTo>
                    <a:pt x="747953" y="1309820"/>
                  </a:lnTo>
                  <a:lnTo>
                    <a:pt x="738493" y="1356996"/>
                  </a:lnTo>
                  <a:cubicBezTo>
                    <a:pt x="736128" y="1373489"/>
                    <a:pt x="743223" y="1390042"/>
                    <a:pt x="759716" y="1397076"/>
                  </a:cubicBezTo>
                  <a:lnTo>
                    <a:pt x="799797" y="1413569"/>
                  </a:lnTo>
                  <a:lnTo>
                    <a:pt x="825749" y="1470204"/>
                  </a:lnTo>
                  <a:cubicBezTo>
                    <a:pt x="830479" y="1477298"/>
                    <a:pt x="835209" y="1484332"/>
                    <a:pt x="844607" y="1489062"/>
                  </a:cubicBezTo>
                  <a:lnTo>
                    <a:pt x="901242" y="1515014"/>
                  </a:lnTo>
                  <a:cubicBezTo>
                    <a:pt x="910701" y="1519744"/>
                    <a:pt x="922465" y="1519744"/>
                    <a:pt x="931924" y="1515014"/>
                  </a:cubicBezTo>
                  <a:lnTo>
                    <a:pt x="993288" y="1484332"/>
                  </a:lnTo>
                  <a:cubicBezTo>
                    <a:pt x="1002747" y="1479603"/>
                    <a:pt x="1009781" y="1472508"/>
                    <a:pt x="1012146" y="1460745"/>
                  </a:cubicBezTo>
                  <a:cubicBezTo>
                    <a:pt x="1019241" y="1437157"/>
                    <a:pt x="1028639" y="1411204"/>
                    <a:pt x="1040463" y="1389982"/>
                  </a:cubicBezTo>
                  <a:cubicBezTo>
                    <a:pt x="1049923" y="1375914"/>
                    <a:pt x="1049923" y="1364150"/>
                    <a:pt x="1045193" y="1354691"/>
                  </a:cubicBezTo>
                  <a:close/>
                </a:path>
              </a:pathLst>
            </a:custGeom>
            <a:grpFill/>
            <a:ln w="606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870362" y="2733512"/>
            <a:ext cx="8003969" cy="40267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  <a:p>
            <a:pPr marL="914400" marR="0" lvl="1" indent="-457200" algn="l" defTabSz="914400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50% fewer foster care placements </a:t>
            </a:r>
          </a:p>
          <a:p>
            <a:pPr marL="914400" marR="0" lvl="2" indent="0" algn="l" defTabSz="914400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(1.9% vs. 5% in the control group experienced at least 1 placement in the last 6 months)</a:t>
            </a: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  <a:p>
            <a:pPr marL="914400" marR="0" lvl="1" indent="-457200" algn="l" defTabSz="914400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Lower rates of psychological distress</a:t>
            </a:r>
          </a:p>
          <a:p>
            <a:pPr marL="914400" marR="0" lvl="1" indent="-457200" algn="l" defTabSz="914400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Less intimate partner violence </a:t>
            </a:r>
          </a:p>
          <a:p>
            <a:pPr marL="914400" marR="0" lvl="1" indent="-457200" algn="l" defTabSz="914400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Fewer child behavior problems</a:t>
            </a:r>
          </a:p>
          <a:p>
            <a:pPr marL="914400" marR="0" lvl="1" indent="-457200" algn="l" defTabSz="914400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Greater housing stability &amp; food security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(compared to a business-as-usual control group of homeless families            at the 20-month follow-up)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9096B7-0545-487F-A94D-EBA70EF11495}"/>
              </a:ext>
            </a:extLst>
          </p:cNvPr>
          <p:cNvSpPr txBox="1"/>
          <p:nvPr/>
        </p:nvSpPr>
        <p:spPr>
          <a:xfrm>
            <a:off x="231093" y="6390923"/>
            <a:ext cx="22391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(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Gubits, 2015) (RCT)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A0C455-4185-9803-D8AA-73B62B7743B0}"/>
              </a:ext>
            </a:extLst>
          </p:cNvPr>
          <p:cNvSpPr txBox="1"/>
          <p:nvPr/>
        </p:nvSpPr>
        <p:spPr>
          <a:xfrm>
            <a:off x="2328383" y="1771776"/>
            <a:ext cx="900067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HUD’s </a:t>
            </a:r>
            <a:r>
              <a:rPr kumimoji="0" lang="en-US" sz="2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Family Options Study </a:t>
            </a:r>
            <a:r>
              <a:rPr kumimoji="0" lang="en-US" sz="2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lt"/>
                <a:cs typeface="+mn-lt"/>
              </a:rPr>
              <a:t>f</a:t>
            </a:r>
            <a:r>
              <a:rPr kumimoji="0" lang="en-US" sz="2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ound that homeless families referred for permanent housing subsidies self-reported: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8480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C44F1-88A0-40FF-A333-ACEE13EEB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012" y="235298"/>
            <a:ext cx="11709135" cy="1195099"/>
          </a:xfrm>
        </p:spPr>
        <p:txBody>
          <a:bodyPr>
            <a:noAutofit/>
          </a:bodyPr>
          <a:lstStyle/>
          <a:p>
            <a:r>
              <a:rPr lang="en-US" sz="4000" b="1" u="sng">
                <a:solidFill>
                  <a:srgbClr val="800000"/>
                </a:solidFill>
              </a:rPr>
              <a:t>Annual</a:t>
            </a:r>
            <a:r>
              <a:rPr lang="en-US" sz="4000" b="1">
                <a:solidFill>
                  <a:srgbClr val="800000"/>
                </a:solidFill>
              </a:rPr>
              <a:t> </a:t>
            </a:r>
            <a:r>
              <a:rPr lang="en-US" sz="4000"/>
              <a:t>Costs of Child Maltreatment in the U.S.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B39E7-DE72-47BC-BF7D-6774A5484C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7645" y="1805457"/>
            <a:ext cx="8027732" cy="444790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lnSpc>
                <a:spcPct val="100000"/>
              </a:lnSpc>
            </a:pPr>
            <a:r>
              <a:rPr lang="en-US" sz="3600" b="1">
                <a:solidFill>
                  <a:srgbClr val="800000"/>
                </a:solidFill>
              </a:rPr>
              <a:t>$80 billion </a:t>
            </a:r>
            <a:r>
              <a:rPr lang="en-US" sz="3200"/>
              <a:t>=</a:t>
            </a:r>
            <a:r>
              <a:rPr lang="en-US" sz="3200" b="1">
                <a:solidFill>
                  <a:srgbClr val="C00000"/>
                </a:solidFill>
              </a:rPr>
              <a:t> </a:t>
            </a:r>
            <a:r>
              <a:rPr lang="en-US" sz="3400"/>
              <a:t>direct &amp; indirect costs of child maltreatment</a:t>
            </a:r>
            <a:r>
              <a:rPr lang="en-US" sz="3200"/>
              <a:t> </a:t>
            </a:r>
            <a:r>
              <a:rPr lang="en-US"/>
              <a:t>(2012)</a:t>
            </a:r>
          </a:p>
          <a:p>
            <a:pPr marL="457200" indent="-457200">
              <a:lnSpc>
                <a:spcPct val="100000"/>
              </a:lnSpc>
            </a:pPr>
            <a:r>
              <a:rPr lang="en-US" sz="3600" b="1">
                <a:solidFill>
                  <a:srgbClr val="800000"/>
                </a:solidFill>
                <a:ea typeface="+mn-lt"/>
                <a:cs typeface="+mn-lt"/>
              </a:rPr>
              <a:t>$428 billion</a:t>
            </a:r>
            <a:r>
              <a:rPr lang="en-US" sz="3200" b="1">
                <a:solidFill>
                  <a:srgbClr val="800000"/>
                </a:solidFill>
                <a:ea typeface="+mn-lt"/>
                <a:cs typeface="+mn-lt"/>
              </a:rPr>
              <a:t> </a:t>
            </a:r>
            <a:r>
              <a:rPr lang="en-US" sz="3200">
                <a:ea typeface="+mn-lt"/>
                <a:cs typeface="+mn-lt"/>
              </a:rPr>
              <a:t>= </a:t>
            </a:r>
            <a:r>
              <a:rPr lang="en-US" sz="3400">
                <a:ea typeface="+mn-lt"/>
                <a:cs typeface="+mn-lt"/>
              </a:rPr>
              <a:t>economic burden due to </a:t>
            </a:r>
            <a:r>
              <a:rPr lang="en-US" sz="3400" i="1">
                <a:ea typeface="+mn-lt"/>
                <a:cs typeface="+mn-lt"/>
              </a:rPr>
              <a:t>substantiated</a:t>
            </a:r>
            <a:r>
              <a:rPr lang="en-US" sz="3400">
                <a:ea typeface="+mn-lt"/>
                <a:cs typeface="+mn-lt"/>
              </a:rPr>
              <a:t> child maltreatment           </a:t>
            </a:r>
            <a:r>
              <a:rPr lang="en-US">
                <a:ea typeface="+mn-lt"/>
                <a:cs typeface="+mn-lt"/>
              </a:rPr>
              <a:t>(lifetime costs incurred annually) (2015)</a:t>
            </a:r>
            <a:endParaRPr lang="en-US" sz="3200">
              <a:ea typeface="+mn-lt"/>
              <a:cs typeface="+mn-lt"/>
            </a:endParaRPr>
          </a:p>
          <a:p>
            <a:pPr marL="457200" indent="-457200">
              <a:lnSpc>
                <a:spcPct val="100000"/>
              </a:lnSpc>
            </a:pPr>
            <a:r>
              <a:rPr lang="en-US" sz="3600" b="1">
                <a:solidFill>
                  <a:srgbClr val="800000"/>
                </a:solidFill>
                <a:ea typeface="+mn-lt"/>
                <a:cs typeface="+mn-lt"/>
              </a:rPr>
              <a:t>$</a:t>
            </a:r>
            <a:r>
              <a:rPr lang="en-US" sz="3600" b="1">
                <a:solidFill>
                  <a:srgbClr val="800000"/>
                </a:solidFill>
              </a:rPr>
              <a:t>2 trillion</a:t>
            </a:r>
            <a:r>
              <a:rPr lang="en-US" sz="3200" b="1">
                <a:solidFill>
                  <a:srgbClr val="800000"/>
                </a:solidFill>
              </a:rPr>
              <a:t> </a:t>
            </a:r>
            <a:r>
              <a:rPr lang="en-US" sz="3200">
                <a:solidFill>
                  <a:srgbClr val="000000"/>
                </a:solidFill>
              </a:rPr>
              <a:t>= </a:t>
            </a:r>
            <a:r>
              <a:rPr lang="en-US" sz="3400">
                <a:solidFill>
                  <a:srgbClr val="000000"/>
                </a:solidFill>
              </a:rPr>
              <a:t>economic burden due to </a:t>
            </a:r>
            <a:r>
              <a:rPr lang="en-US" sz="3400" i="1">
                <a:solidFill>
                  <a:srgbClr val="000000"/>
                </a:solidFill>
              </a:rPr>
              <a:t>investigated</a:t>
            </a:r>
            <a:r>
              <a:rPr lang="en-US" sz="3400">
                <a:solidFill>
                  <a:srgbClr val="000000"/>
                </a:solidFill>
              </a:rPr>
              <a:t> child maltreatment              </a:t>
            </a:r>
            <a:r>
              <a:rPr lang="en-US"/>
              <a:t>(lifetime costs incurred annually) (2015)</a:t>
            </a:r>
            <a:endParaRPr lang="en-US" sz="3200" b="1" i="1">
              <a:solidFill>
                <a:srgbClr val="C00000"/>
              </a:solidFill>
              <a:ea typeface="+mn-lt"/>
              <a:cs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CBA3CC-6EA5-AD45-B0F1-8741383E5F1B}"/>
              </a:ext>
            </a:extLst>
          </p:cNvPr>
          <p:cNvSpPr txBox="1"/>
          <p:nvPr/>
        </p:nvSpPr>
        <p:spPr>
          <a:xfrm>
            <a:off x="153012" y="6253365"/>
            <a:ext cx="151967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600"/>
              <a:t>(Gelles, 2012) </a:t>
            </a:r>
          </a:p>
          <a:p>
            <a:r>
              <a:rPr lang="en-US" sz="1600"/>
              <a:t>(Peterson, 2018) </a:t>
            </a:r>
            <a:endParaRPr lang="en-US"/>
          </a:p>
        </p:txBody>
      </p:sp>
      <p:pic>
        <p:nvPicPr>
          <p:cNvPr id="6" name="Graphic 5" descr="Dollar with solid fill">
            <a:extLst>
              <a:ext uri="{FF2B5EF4-FFF2-40B4-BE49-F238E27FC236}">
                <a16:creationId xmlns:a16="http://schemas.microsoft.com/office/drawing/2014/main" id="{22531534-FF23-954C-3789-C015A163B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87890" y="2517846"/>
            <a:ext cx="2791414" cy="2450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987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raphic 18">
            <a:extLst>
              <a:ext uri="{FF2B5EF4-FFF2-40B4-BE49-F238E27FC236}">
                <a16:creationId xmlns:a16="http://schemas.microsoft.com/office/drawing/2014/main" id="{547F45CB-741D-F720-B79C-918202CD75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3" r="4773"/>
          <a:stretch/>
        </p:blipFill>
        <p:spPr>
          <a:xfrm>
            <a:off x="220282" y="228600"/>
            <a:ext cx="11082012" cy="76581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17EDFF2-D403-419D-9B87-B0EF455CC40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9614" y="-819905"/>
            <a:ext cx="13014664" cy="1600200"/>
          </a:xfrm>
        </p:spPr>
        <p:txBody>
          <a:bodyPr>
            <a:normAutofit/>
          </a:bodyPr>
          <a:lstStyle/>
          <a:p>
            <a:r>
              <a:rPr lang="en-US" sz="3400" b="1">
                <a:latin typeface="Avenir Next LT Pro Demi" panose="020B0704020202020204" pitchFamily="34" charset="0"/>
                <a:ea typeface="+mj-lt"/>
                <a:cs typeface="Segoe UI"/>
              </a:rPr>
              <a:t>Economic and Concrete Supports (ECS): An Overview</a:t>
            </a:r>
            <a:endParaRPr lang="en-US" sz="3400" b="1">
              <a:latin typeface="Avenir Next LT Pro Demi" panose="020B0704020202020204" pitchFamily="34" charset="0"/>
              <a:cs typeface="Segoe U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AA57A-1C41-4EB5-8867-1777CF4C2C7F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0" y="2143125"/>
            <a:ext cx="3932238" cy="3725863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C22461F-104F-4BCA-B4BF-09DF2F9AFE71}"/>
              </a:ext>
            </a:extLst>
          </p:cNvPr>
          <p:cNvSpPr txBox="1"/>
          <p:nvPr/>
        </p:nvSpPr>
        <p:spPr>
          <a:xfrm>
            <a:off x="8246615" y="1179759"/>
            <a:ext cx="3384783" cy="10772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l" defTabSz="9142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213368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Increased access to ECS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213368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associated with DECREASED risk of child maltreatment &amp; child welfare involvement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BB02666-647A-427F-BA30-21276CCC5A2F}"/>
              </a:ext>
            </a:extLst>
          </p:cNvPr>
          <p:cNvSpPr txBox="1"/>
          <p:nvPr/>
        </p:nvSpPr>
        <p:spPr>
          <a:xfrm>
            <a:off x="1021001" y="1225192"/>
            <a:ext cx="3131519" cy="9787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l" defTabSz="91421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Reduced access to ECS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associated with INCREASED risk of child maltreatment &amp; child welfare involvement 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83404F0-85AA-819E-DF87-EF504918DD15}"/>
              </a:ext>
            </a:extLst>
          </p:cNvPr>
          <p:cNvSpPr/>
          <p:nvPr/>
        </p:nvSpPr>
        <p:spPr>
          <a:xfrm>
            <a:off x="2202609" y="3054316"/>
            <a:ext cx="1546921" cy="1390888"/>
          </a:xfrm>
          <a:custGeom>
            <a:avLst/>
            <a:gdLst>
              <a:gd name="connsiteX0" fmla="*/ 0 w 2318146"/>
              <a:gd name="connsiteY0" fmla="*/ 0 h 1390888"/>
              <a:gd name="connsiteX1" fmla="*/ 2318146 w 2318146"/>
              <a:gd name="connsiteY1" fmla="*/ 0 h 1390888"/>
              <a:gd name="connsiteX2" fmla="*/ 2318146 w 2318146"/>
              <a:gd name="connsiteY2" fmla="*/ 1390888 h 1390888"/>
              <a:gd name="connsiteX3" fmla="*/ 0 w 2318146"/>
              <a:gd name="connsiteY3" fmla="*/ 1390888 h 1390888"/>
              <a:gd name="connsiteX4" fmla="*/ 0 w 2318146"/>
              <a:gd name="connsiteY4" fmla="*/ 0 h 1390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18146" h="1390888">
                <a:moveTo>
                  <a:pt x="0" y="0"/>
                </a:moveTo>
                <a:lnTo>
                  <a:pt x="2318146" y="0"/>
                </a:lnTo>
                <a:lnTo>
                  <a:pt x="2318146" y="1390888"/>
                </a:lnTo>
                <a:lnTo>
                  <a:pt x="0" y="1390888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3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1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marL="0" marR="0" lvl="0" indent="0" algn="ctr" defTabSz="6223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+mn-cs"/>
              </a:rPr>
              <a:t>ECS evidence is consistent across time &amp; types of studies:</a:t>
            </a:r>
          </a:p>
          <a:p>
            <a:pPr marL="0" marR="0" lvl="0" indent="0" algn="ctr" defTabSz="6223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+mn-cs"/>
              </a:rPr>
              <a:t> Pelton, 1978 to </a:t>
            </a:r>
          </a:p>
          <a:p>
            <a:pPr marL="0" marR="0" lvl="0" indent="0" algn="ctr" defTabSz="6223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+mn-cs"/>
              </a:rPr>
              <a:t>Pac et al, 2023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1FF73EA-B8AA-CE5E-5B09-CE768C04B0A3}"/>
              </a:ext>
            </a:extLst>
          </p:cNvPr>
          <p:cNvSpPr/>
          <p:nvPr/>
        </p:nvSpPr>
        <p:spPr>
          <a:xfrm>
            <a:off x="4825439" y="4804440"/>
            <a:ext cx="2161712" cy="1390888"/>
          </a:xfrm>
          <a:custGeom>
            <a:avLst/>
            <a:gdLst>
              <a:gd name="connsiteX0" fmla="*/ 0 w 2318146"/>
              <a:gd name="connsiteY0" fmla="*/ 0 h 1390888"/>
              <a:gd name="connsiteX1" fmla="*/ 2318146 w 2318146"/>
              <a:gd name="connsiteY1" fmla="*/ 0 h 1390888"/>
              <a:gd name="connsiteX2" fmla="*/ 2318146 w 2318146"/>
              <a:gd name="connsiteY2" fmla="*/ 1390888 h 1390888"/>
              <a:gd name="connsiteX3" fmla="*/ 0 w 2318146"/>
              <a:gd name="connsiteY3" fmla="*/ 1390888 h 1390888"/>
              <a:gd name="connsiteX4" fmla="*/ 0 w 2318146"/>
              <a:gd name="connsiteY4" fmla="*/ 0 h 1390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18146" h="1390888">
                <a:moveTo>
                  <a:pt x="0" y="0"/>
                </a:moveTo>
                <a:lnTo>
                  <a:pt x="2318146" y="0"/>
                </a:lnTo>
                <a:lnTo>
                  <a:pt x="2318146" y="1390888"/>
                </a:lnTo>
                <a:lnTo>
                  <a:pt x="0" y="1390888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3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1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marL="0" marR="0" lvl="0" indent="0" algn="ctr" defTabSz="6223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+mn-cs"/>
              </a:rPr>
              <a:t>ECS evidence is </a:t>
            </a:r>
          </a:p>
          <a:p>
            <a:pPr marL="0" marR="0" lvl="0" indent="0" algn="ctr" defTabSz="6223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+mn-cs"/>
              </a:rPr>
              <a:t>consistent across mechanisms: </a:t>
            </a:r>
          </a:p>
          <a:p>
            <a:pPr marL="0" marR="0" lvl="0" indent="0" algn="ctr" defTabSz="6223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+mn-cs"/>
              </a:rPr>
              <a:t>cash assistance, child care, housing, health care, employment </a:t>
            </a:r>
          </a:p>
          <a:p>
            <a:pPr marL="0" marR="0" lvl="0" indent="0" algn="ctr" defTabSz="6223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+mn-cs"/>
              </a:rPr>
              <a:t>supports, etc.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734007-D7A8-47F2-7066-8974D8DE5B9D}"/>
              </a:ext>
            </a:extLst>
          </p:cNvPr>
          <p:cNvSpPr/>
          <p:nvPr/>
        </p:nvSpPr>
        <p:spPr>
          <a:xfrm>
            <a:off x="7948932" y="3054316"/>
            <a:ext cx="1795215" cy="1390888"/>
          </a:xfrm>
          <a:custGeom>
            <a:avLst/>
            <a:gdLst>
              <a:gd name="connsiteX0" fmla="*/ 0 w 2318146"/>
              <a:gd name="connsiteY0" fmla="*/ 0 h 1390888"/>
              <a:gd name="connsiteX1" fmla="*/ 2318146 w 2318146"/>
              <a:gd name="connsiteY1" fmla="*/ 0 h 1390888"/>
              <a:gd name="connsiteX2" fmla="*/ 2318146 w 2318146"/>
              <a:gd name="connsiteY2" fmla="*/ 1390888 h 1390888"/>
              <a:gd name="connsiteX3" fmla="*/ 0 w 2318146"/>
              <a:gd name="connsiteY3" fmla="*/ 1390888 h 1390888"/>
              <a:gd name="connsiteX4" fmla="*/ 0 w 2318146"/>
              <a:gd name="connsiteY4" fmla="*/ 0 h 1390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18146" h="1390888">
                <a:moveTo>
                  <a:pt x="0" y="0"/>
                </a:moveTo>
                <a:lnTo>
                  <a:pt x="2318146" y="0"/>
                </a:lnTo>
                <a:lnTo>
                  <a:pt x="2318146" y="1390888"/>
                </a:lnTo>
                <a:lnTo>
                  <a:pt x="0" y="1390888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3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1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76200" rIns="76200" bIns="76200" numCol="1" spcCol="1270" anchor="ctr" anchorCtr="0">
            <a:noAutofit/>
          </a:bodyPr>
          <a:lstStyle/>
          <a:p>
            <a:pPr marL="0" marR="0" lvl="0" indent="0" algn="ctr" defTabSz="8890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Demi" panose="020B0704020202020204" pitchFamily="34" charset="0"/>
                <a:ea typeface="+mn-ea"/>
                <a:cs typeface="+mn-cs"/>
              </a:rPr>
              <a:t>ECS evidence is ACTIONABLE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888E9365-970B-0459-28BA-EF23E15220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23057" y="1208068"/>
            <a:ext cx="848340" cy="81880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FD2B7D0-415E-E9E1-87AF-0B49E0BCD1F6}"/>
              </a:ext>
            </a:extLst>
          </p:cNvPr>
          <p:cNvSpPr txBox="1"/>
          <p:nvPr/>
        </p:nvSpPr>
        <p:spPr>
          <a:xfrm>
            <a:off x="4807449" y="2143125"/>
            <a:ext cx="216171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21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all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venir Next LT Pro Demi" panose="020B0704020202020204" pitchFamily="34" charset="0"/>
                <a:ea typeface="+mj-lt"/>
                <a:cs typeface="Segoe UI"/>
              </a:rPr>
              <a:t>Economic &amp; Concrete Supports </a:t>
            </a:r>
            <a:endParaRPr kumimoji="0" lang="en-US" sz="2000" b="0" i="0" u="none" strike="noStrike" kern="1200" cap="all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venir Next LT Pro Demi" panose="020B0704020202020204" pitchFamily="34" charset="0"/>
              <a:ea typeface="+mn-ea"/>
              <a:cs typeface="+mn-cs"/>
            </a:endParaRPr>
          </a:p>
        </p:txBody>
      </p:sp>
      <p:pic>
        <p:nvPicPr>
          <p:cNvPr id="16" name="Graphic 15" descr="Arrow: Straight with solid fill">
            <a:extLst>
              <a:ext uri="{FF2B5EF4-FFF2-40B4-BE49-F238E27FC236}">
                <a16:creationId xmlns:a16="http://schemas.microsoft.com/office/drawing/2014/main" id="{A514598A-BBF7-070E-E69E-D3731049C2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6200000">
            <a:off x="135549" y="1202619"/>
            <a:ext cx="1086314" cy="1086314"/>
          </a:xfrm>
          <a:prstGeom prst="rect">
            <a:avLst/>
          </a:prstGeom>
        </p:spPr>
      </p:pic>
      <p:pic>
        <p:nvPicPr>
          <p:cNvPr id="17" name="Graphic 16" descr="Arrow: Straight with solid fill">
            <a:extLst>
              <a:ext uri="{FF2B5EF4-FFF2-40B4-BE49-F238E27FC236}">
                <a16:creationId xmlns:a16="http://schemas.microsoft.com/office/drawing/2014/main" id="{1BE061DC-9B7C-056C-0683-8D4D6E9E4C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5400000">
            <a:off x="7420464" y="1173598"/>
            <a:ext cx="1056934" cy="108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2944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9BA29-E06A-4014-8658-763993DA2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404" y="207128"/>
            <a:ext cx="10443409" cy="1212600"/>
          </a:xfrm>
        </p:spPr>
        <p:txBody>
          <a:bodyPr/>
          <a:lstStyle/>
          <a:p>
            <a:r>
              <a:rPr lang="en-US"/>
              <a:t>Sources of Evidence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A30C8D-1048-4358-B2CF-3C489497DF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012" y="4715219"/>
            <a:ext cx="10335003" cy="303672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>
              <a:ea typeface="+mn-lt"/>
              <a:cs typeface="+mn-lt"/>
            </a:endParaRPr>
          </a:p>
          <a:p>
            <a:pPr marL="0" indent="0">
              <a:lnSpc>
                <a:spcPts val="3000"/>
              </a:lnSpc>
              <a:buNone/>
            </a:pPr>
            <a:endParaRPr lang="en-US" b="1"/>
          </a:p>
          <a:p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878E560-FDC3-4327-8957-6E5A75B122AA}"/>
              </a:ext>
            </a:extLst>
          </p:cNvPr>
          <p:cNvGrpSpPr/>
          <p:nvPr/>
        </p:nvGrpSpPr>
        <p:grpSpPr>
          <a:xfrm>
            <a:off x="764551" y="2720161"/>
            <a:ext cx="2365635" cy="2380096"/>
            <a:chOff x="885736" y="2335123"/>
            <a:chExt cx="2365635" cy="2380096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DE1BDB8-C219-4208-8B75-0364BF802D57}"/>
                </a:ext>
              </a:extLst>
            </p:cNvPr>
            <p:cNvSpPr/>
            <p:nvPr/>
          </p:nvSpPr>
          <p:spPr>
            <a:xfrm>
              <a:off x="1101687" y="2760267"/>
              <a:ext cx="2137272" cy="19549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0FDF952-3611-457E-A525-E2DCDABA8D14}"/>
                </a:ext>
              </a:extLst>
            </p:cNvPr>
            <p:cNvSpPr txBox="1"/>
            <p:nvPr/>
          </p:nvSpPr>
          <p:spPr>
            <a:xfrm>
              <a:off x="885736" y="3199505"/>
              <a:ext cx="2365635" cy="1169551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pPr marL="228600"/>
              <a:r>
                <a:rPr lang="en-US" sz="1400" b="1">
                  <a:solidFill>
                    <a:schemeClr val="bg1"/>
                  </a:solidFill>
                  <a:latin typeface="+mj-lt"/>
                  <a:ea typeface="+mn-lt"/>
                  <a:cs typeface="+mn-lt"/>
                </a:rPr>
                <a:t>Research designed to detect the impact of a specific strategy through randomized controlled trials (RCT)</a:t>
              </a:r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2EB84700-2753-47E2-BC88-574D1028DC80}"/>
                </a:ext>
              </a:extLst>
            </p:cNvPr>
            <p:cNvGrpSpPr/>
            <p:nvPr/>
          </p:nvGrpSpPr>
          <p:grpSpPr>
            <a:xfrm>
              <a:off x="1829486" y="2335123"/>
              <a:ext cx="675356" cy="675356"/>
              <a:chOff x="1829486" y="2392117"/>
              <a:chExt cx="675356" cy="675356"/>
            </a:xfrm>
          </p:grpSpPr>
          <p:pic>
            <p:nvPicPr>
              <p:cNvPr id="19" name="Graphic 18">
                <a:extLst>
                  <a:ext uri="{FF2B5EF4-FFF2-40B4-BE49-F238E27FC236}">
                    <a16:creationId xmlns:a16="http://schemas.microsoft.com/office/drawing/2014/main" id="{1B37AD04-0441-4730-94A6-D4C1C73747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1829486" y="2392117"/>
                <a:ext cx="675356" cy="675356"/>
              </a:xfrm>
              <a:prstGeom prst="rect">
                <a:avLst/>
              </a:prstGeom>
            </p:spPr>
          </p:pic>
          <p:pic>
            <p:nvPicPr>
              <p:cNvPr id="24" name="Graphic 23" descr="Checkmark with solid fill">
                <a:extLst>
                  <a:ext uri="{FF2B5EF4-FFF2-40B4-BE49-F238E27FC236}">
                    <a16:creationId xmlns:a16="http://schemas.microsoft.com/office/drawing/2014/main" id="{B9E30E73-97C4-4094-8688-789D5582D0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887717" y="2466783"/>
                <a:ext cx="526023" cy="526023"/>
              </a:xfrm>
              <a:prstGeom prst="rect">
                <a:avLst/>
              </a:prstGeom>
            </p:spPr>
          </p:pic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DAB7A08-668D-4335-B116-0DF4F031F795}"/>
              </a:ext>
            </a:extLst>
          </p:cNvPr>
          <p:cNvGrpSpPr/>
          <p:nvPr/>
        </p:nvGrpSpPr>
        <p:grpSpPr>
          <a:xfrm>
            <a:off x="3493724" y="2720161"/>
            <a:ext cx="2137272" cy="2385055"/>
            <a:chOff x="3614909" y="2335123"/>
            <a:chExt cx="2137272" cy="238505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369F676-7C88-4B71-82CF-6911A8BC45DC}"/>
                </a:ext>
              </a:extLst>
            </p:cNvPr>
            <p:cNvSpPr/>
            <p:nvPr/>
          </p:nvSpPr>
          <p:spPr>
            <a:xfrm>
              <a:off x="3614909" y="2765226"/>
              <a:ext cx="2137272" cy="19549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B343FE3-019E-43B7-8777-33F1F7C98F63}"/>
                </a:ext>
              </a:extLst>
            </p:cNvPr>
            <p:cNvSpPr txBox="1"/>
            <p:nvPr/>
          </p:nvSpPr>
          <p:spPr>
            <a:xfrm>
              <a:off x="3703497" y="3258226"/>
              <a:ext cx="2002220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  <a:latin typeface="+mj-lt"/>
                </a:rPr>
                <a:t>Analysis of decades of administrative data aligned with policy or other shifts</a:t>
              </a: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03255CEF-8ED4-4978-A953-CB14B6232684}"/>
                </a:ext>
              </a:extLst>
            </p:cNvPr>
            <p:cNvGrpSpPr/>
            <p:nvPr/>
          </p:nvGrpSpPr>
          <p:grpSpPr>
            <a:xfrm>
              <a:off x="4329801" y="2335123"/>
              <a:ext cx="675356" cy="675356"/>
              <a:chOff x="4329801" y="2392117"/>
              <a:chExt cx="675356" cy="675356"/>
            </a:xfrm>
          </p:grpSpPr>
          <p:pic>
            <p:nvPicPr>
              <p:cNvPr id="20" name="Graphic 19">
                <a:extLst>
                  <a:ext uri="{FF2B5EF4-FFF2-40B4-BE49-F238E27FC236}">
                    <a16:creationId xmlns:a16="http://schemas.microsoft.com/office/drawing/2014/main" id="{5A9C4EB6-A6BD-4DF1-9231-7C9BB04FBD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4329801" y="2392117"/>
                <a:ext cx="675356" cy="675356"/>
              </a:xfrm>
              <a:prstGeom prst="rect">
                <a:avLst/>
              </a:prstGeom>
            </p:spPr>
          </p:pic>
          <p:pic>
            <p:nvPicPr>
              <p:cNvPr id="25" name="Graphic 24" descr="Checkmark with solid fill">
                <a:extLst>
                  <a:ext uri="{FF2B5EF4-FFF2-40B4-BE49-F238E27FC236}">
                    <a16:creationId xmlns:a16="http://schemas.microsoft.com/office/drawing/2014/main" id="{C5C23E34-7418-469D-B3D2-D6CE61EB5E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4407715" y="2490634"/>
                <a:ext cx="526023" cy="526023"/>
              </a:xfrm>
              <a:prstGeom prst="rect">
                <a:avLst/>
              </a:prstGeom>
            </p:spPr>
          </p:pic>
        </p:grp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1C764B4D-0BB0-4E3B-BD48-2933ED9E9966}"/>
              </a:ext>
            </a:extLst>
          </p:cNvPr>
          <p:cNvGrpSpPr/>
          <p:nvPr/>
        </p:nvGrpSpPr>
        <p:grpSpPr>
          <a:xfrm>
            <a:off x="5974815" y="2720161"/>
            <a:ext cx="2137272" cy="2380096"/>
            <a:chOff x="6096000" y="2335123"/>
            <a:chExt cx="2137272" cy="2380096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DDBE3C5-F2A7-447A-A080-CB05A03D4398}"/>
                </a:ext>
              </a:extLst>
            </p:cNvPr>
            <p:cNvSpPr/>
            <p:nvPr/>
          </p:nvSpPr>
          <p:spPr>
            <a:xfrm>
              <a:off x="6096000" y="2760267"/>
              <a:ext cx="2137272" cy="195495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08EFA5C-8C7C-4918-B95A-9FF82FA31066}"/>
                </a:ext>
              </a:extLst>
            </p:cNvPr>
            <p:cNvSpPr txBox="1"/>
            <p:nvPr/>
          </p:nvSpPr>
          <p:spPr>
            <a:xfrm>
              <a:off x="6224362" y="3360989"/>
              <a:ext cx="2005484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>
                  <a:solidFill>
                    <a:schemeClr val="bg1"/>
                  </a:solidFill>
                  <a:latin typeface="+mj-lt"/>
                </a:rPr>
                <a:t>Natural experiments to assess public benefit programs </a:t>
              </a:r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B53ABB9A-B55D-478F-BD84-8D4F0E7E4253}"/>
                </a:ext>
              </a:extLst>
            </p:cNvPr>
            <p:cNvGrpSpPr/>
            <p:nvPr/>
          </p:nvGrpSpPr>
          <p:grpSpPr>
            <a:xfrm>
              <a:off x="6849167" y="2335123"/>
              <a:ext cx="675356" cy="675356"/>
              <a:chOff x="6806410" y="2335123"/>
              <a:chExt cx="675356" cy="675356"/>
            </a:xfrm>
          </p:grpSpPr>
          <p:pic>
            <p:nvPicPr>
              <p:cNvPr id="21" name="Graphic 20">
                <a:extLst>
                  <a:ext uri="{FF2B5EF4-FFF2-40B4-BE49-F238E27FC236}">
                    <a16:creationId xmlns:a16="http://schemas.microsoft.com/office/drawing/2014/main" id="{DACC9754-6890-48B0-9499-3AC71A7CC2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6806410" y="2335123"/>
                <a:ext cx="675356" cy="675356"/>
              </a:xfrm>
              <a:prstGeom prst="rect">
                <a:avLst/>
              </a:prstGeom>
            </p:spPr>
          </p:pic>
          <p:pic>
            <p:nvPicPr>
              <p:cNvPr id="26" name="Graphic 25" descr="Checkmark with solid fill">
                <a:extLst>
                  <a:ext uri="{FF2B5EF4-FFF2-40B4-BE49-F238E27FC236}">
                    <a16:creationId xmlns:a16="http://schemas.microsoft.com/office/drawing/2014/main" id="{774A4BBE-2BA3-419B-BCB7-39AC76364F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6881076" y="2431133"/>
                <a:ext cx="526023" cy="526023"/>
              </a:xfrm>
              <a:prstGeom prst="rect">
                <a:avLst/>
              </a:prstGeom>
            </p:spPr>
          </p:pic>
        </p:grp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5078AC1-CA10-4382-AB1A-C4EBA49CDF4A}"/>
              </a:ext>
            </a:extLst>
          </p:cNvPr>
          <p:cNvGrpSpPr/>
          <p:nvPr/>
        </p:nvGrpSpPr>
        <p:grpSpPr>
          <a:xfrm>
            <a:off x="8580843" y="2720161"/>
            <a:ext cx="2275093" cy="2380096"/>
            <a:chOff x="8702028" y="2335123"/>
            <a:chExt cx="2275093" cy="2380096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FF1FAA7-8340-4018-9303-C2FCC37AAAD3}"/>
                </a:ext>
              </a:extLst>
            </p:cNvPr>
            <p:cNvSpPr/>
            <p:nvPr/>
          </p:nvSpPr>
          <p:spPr>
            <a:xfrm>
              <a:off x="8702028" y="2760267"/>
              <a:ext cx="2137272" cy="1954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1724051-5597-4551-A560-075533C75A12}"/>
                </a:ext>
              </a:extLst>
            </p:cNvPr>
            <p:cNvSpPr txBox="1"/>
            <p:nvPr/>
          </p:nvSpPr>
          <p:spPr>
            <a:xfrm>
              <a:off x="8835526" y="2987317"/>
              <a:ext cx="2141595" cy="16004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>
                  <a:solidFill>
                    <a:schemeClr val="bg1"/>
                  </a:solidFill>
                  <a:latin typeface="+mj-lt"/>
                </a:rPr>
                <a:t>Theoretical models and studies that illustrate the processes by which material hardship leads to child maltreatment</a:t>
              </a:r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F2E43441-F3B7-4B1F-86E0-2DB4BE7D474A}"/>
                </a:ext>
              </a:extLst>
            </p:cNvPr>
            <p:cNvGrpSpPr/>
            <p:nvPr/>
          </p:nvGrpSpPr>
          <p:grpSpPr>
            <a:xfrm>
              <a:off x="9378393" y="2335123"/>
              <a:ext cx="675356" cy="675356"/>
              <a:chOff x="9378393" y="2335123"/>
              <a:chExt cx="675356" cy="675356"/>
            </a:xfrm>
          </p:grpSpPr>
          <p:pic>
            <p:nvPicPr>
              <p:cNvPr id="22" name="Graphic 21">
                <a:extLst>
                  <a:ext uri="{FF2B5EF4-FFF2-40B4-BE49-F238E27FC236}">
                    <a16:creationId xmlns:a16="http://schemas.microsoft.com/office/drawing/2014/main" id="{F15406BF-988C-432C-843F-6A3FD96D1B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9378393" y="2335123"/>
                <a:ext cx="675356" cy="675356"/>
              </a:xfrm>
              <a:prstGeom prst="rect">
                <a:avLst/>
              </a:prstGeom>
            </p:spPr>
          </p:pic>
          <p:pic>
            <p:nvPicPr>
              <p:cNvPr id="30" name="Graphic 29" descr="Checkmark with solid fill">
                <a:extLst>
                  <a:ext uri="{FF2B5EF4-FFF2-40B4-BE49-F238E27FC236}">
                    <a16:creationId xmlns:a16="http://schemas.microsoft.com/office/drawing/2014/main" id="{A42AEEA5-E662-406E-BD8A-489B7669DD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hq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p:blipFill>
            <p:spPr>
              <a:xfrm>
                <a:off x="9453059" y="2424253"/>
                <a:ext cx="526023" cy="526023"/>
              </a:xfrm>
              <a:prstGeom prst="rect">
                <a:avLst/>
              </a:prstGeom>
            </p:spPr>
          </p:pic>
        </p:grp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05CA3EBB-5E80-4379-8A30-E8D800E8D7D1}"/>
              </a:ext>
            </a:extLst>
          </p:cNvPr>
          <p:cNvSpPr txBox="1"/>
          <p:nvPr/>
        </p:nvSpPr>
        <p:spPr>
          <a:xfrm>
            <a:off x="237268" y="1719407"/>
            <a:ext cx="11652127" cy="89255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600">
                <a:ea typeface="+mn-lt"/>
                <a:cs typeface="+mn-lt"/>
              </a:rPr>
              <a:t>How do the following studies show the impact of programs, policies, and strategies for reducing child welfare system involvement through economic &amp; concrete supports?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E5BC2E-675D-421A-87A3-F011D5779027}"/>
              </a:ext>
            </a:extLst>
          </p:cNvPr>
          <p:cNvSpPr txBox="1"/>
          <p:nvPr/>
        </p:nvSpPr>
        <p:spPr>
          <a:xfrm>
            <a:off x="357921" y="5164671"/>
            <a:ext cx="10204374" cy="129266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600">
                <a:ea typeface="+mn-lt"/>
                <a:cs typeface="+mn-lt"/>
              </a:rPr>
              <a:t>This vast body of science and growing preponderance of evidence informs our understanding of </a:t>
            </a:r>
            <a:r>
              <a:rPr lang="en-US" sz="2600" b="1">
                <a:ea typeface="+mn-lt"/>
                <a:cs typeface="+mn-lt"/>
              </a:rPr>
              <a:t>what has been effective and why</a:t>
            </a:r>
            <a:r>
              <a:rPr lang="en-US" sz="2600">
                <a:ea typeface="+mn-lt"/>
                <a:cs typeface="+mn-lt"/>
              </a:rPr>
              <a:t> and hypotheses about </a:t>
            </a:r>
            <a:r>
              <a:rPr lang="en-US" sz="2600" b="1">
                <a:ea typeface="+mn-lt"/>
                <a:cs typeface="+mn-lt"/>
              </a:rPr>
              <a:t>potential policy shifts</a:t>
            </a:r>
            <a:r>
              <a:rPr lang="en-US" sz="2600">
                <a:ea typeface="+mn-lt"/>
                <a:cs typeface="+mn-lt"/>
              </a:rPr>
              <a:t> &amp; new pathways.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C40502-4C31-076A-B246-1AB542DEA8B9}"/>
              </a:ext>
            </a:extLst>
          </p:cNvPr>
          <p:cNvSpPr txBox="1"/>
          <p:nvPr/>
        </p:nvSpPr>
        <p:spPr>
          <a:xfrm>
            <a:off x="6805247" y="6831624"/>
            <a:ext cx="18097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06076F-8675-81B1-AB8F-9043BED24FFB}"/>
              </a:ext>
            </a:extLst>
          </p:cNvPr>
          <p:cNvSpPr txBox="1"/>
          <p:nvPr/>
        </p:nvSpPr>
        <p:spPr>
          <a:xfrm>
            <a:off x="5036646" y="6447102"/>
            <a:ext cx="575933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+mn-lt"/>
                <a:cs typeface="+mn-lt"/>
              </a:rPr>
              <a:t>*</a:t>
            </a:r>
            <a:r>
              <a:rPr lang="en-US" i="1">
                <a:ea typeface="+mn-lt"/>
                <a:cs typeface="+mn-lt"/>
              </a:rPr>
              <a:t>Unless otherwise noted, all findings presented are statistically significant</a:t>
            </a:r>
            <a:endParaRPr lang="en-US" i="1"/>
          </a:p>
        </p:txBody>
      </p:sp>
    </p:spTree>
    <p:extLst>
      <p:ext uri="{BB962C8B-B14F-4D97-AF65-F5344CB8AC3E}">
        <p14:creationId xmlns:p14="http://schemas.microsoft.com/office/powerpoint/2010/main" val="11894805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1B66A-47D3-3D51-2249-BF9A7F2CA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C00000"/>
                </a:solidFill>
              </a:rPr>
              <a:t>CDC: Public Health Approach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2D21833-30ED-4194-75F7-F7176F812271}"/>
              </a:ext>
            </a:extLst>
          </p:cNvPr>
          <p:cNvSpPr/>
          <p:nvPr/>
        </p:nvSpPr>
        <p:spPr>
          <a:xfrm>
            <a:off x="695740" y="3826563"/>
            <a:ext cx="2166730" cy="289228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Nunito" pitchFamily="2" charset="77"/>
              </a:rPr>
              <a:t>The first step in public health approach is to understand the </a:t>
            </a:r>
            <a:r>
              <a:rPr lang="en-US" sz="1400" b="1" i="0" dirty="0">
                <a:solidFill>
                  <a:schemeClr val="bg1"/>
                </a:solidFill>
                <a:effectLst/>
                <a:latin typeface="Nunito" pitchFamily="2" charset="77"/>
              </a:rPr>
              <a:t>“who,” “what,” “when,” “where,” and “how” </a:t>
            </a:r>
            <a:r>
              <a:rPr lang="en-US" sz="1400" b="0" i="0" dirty="0">
                <a:solidFill>
                  <a:schemeClr val="bg1"/>
                </a:solidFill>
                <a:effectLst/>
                <a:latin typeface="Nunito" pitchFamily="2" charset="77"/>
              </a:rPr>
              <a:t>associated with it. Grasping the magnitude of the problem involves analyzing data. 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DD26672-D019-4390-6CA3-2B1840378AD5}"/>
              </a:ext>
            </a:extLst>
          </p:cNvPr>
          <p:cNvSpPr/>
          <p:nvPr/>
        </p:nvSpPr>
        <p:spPr>
          <a:xfrm>
            <a:off x="3254523" y="3319670"/>
            <a:ext cx="2166730" cy="340339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Nunito" pitchFamily="2" charset="77"/>
              </a:rPr>
              <a:t>Knowing the magnitude of a public health problem is not enough. It is also important to </a:t>
            </a:r>
            <a:r>
              <a:rPr lang="en-US" sz="1400" b="1" i="0" dirty="0">
                <a:solidFill>
                  <a:schemeClr val="bg1"/>
                </a:solidFill>
                <a:effectLst/>
                <a:latin typeface="Nunito" pitchFamily="2" charset="77"/>
              </a:rPr>
              <a:t>understand what factors protect people or put them at risk </a:t>
            </a:r>
            <a:r>
              <a:rPr lang="en-US" sz="1400" b="0" i="0" dirty="0">
                <a:solidFill>
                  <a:schemeClr val="bg1"/>
                </a:solidFill>
                <a:effectLst/>
                <a:latin typeface="Nunito" pitchFamily="2" charset="77"/>
              </a:rPr>
              <a:t>for adverse outcomes. Understanding risk and protective factors helps identify where prevention efforts should be focused. 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A767341-C86C-7C23-407A-E755334ED543}"/>
              </a:ext>
            </a:extLst>
          </p:cNvPr>
          <p:cNvSpPr/>
          <p:nvPr/>
        </p:nvSpPr>
        <p:spPr>
          <a:xfrm>
            <a:off x="5794502" y="2753139"/>
            <a:ext cx="2160462" cy="3969924"/>
          </a:xfrm>
          <a:prstGeom prst="roundRect">
            <a:avLst/>
          </a:prstGeom>
          <a:solidFill>
            <a:schemeClr val="accent3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Nunito" pitchFamily="2" charset="77"/>
              </a:rPr>
              <a:t>Findings from the </a:t>
            </a:r>
            <a:r>
              <a:rPr lang="en-US" sz="1400" b="1" i="0" dirty="0">
                <a:solidFill>
                  <a:schemeClr val="bg1"/>
                </a:solidFill>
                <a:effectLst/>
                <a:latin typeface="Nunito" pitchFamily="2" charset="77"/>
              </a:rPr>
              <a:t>research literature and data </a:t>
            </a:r>
            <a:r>
              <a:rPr lang="en-US" sz="1400" b="0" i="0" dirty="0">
                <a:solidFill>
                  <a:schemeClr val="bg1"/>
                </a:solidFill>
                <a:effectLst/>
                <a:latin typeface="Nunito" pitchFamily="2" charset="77"/>
              </a:rPr>
              <a:t>from needs assessments, community surveys, key collaborator interviews, and focus groups are </a:t>
            </a:r>
            <a:r>
              <a:rPr lang="en-US" sz="1400" b="1" i="0" dirty="0">
                <a:solidFill>
                  <a:schemeClr val="bg1"/>
                </a:solidFill>
                <a:effectLst/>
                <a:latin typeface="Nunito" pitchFamily="2" charset="77"/>
              </a:rPr>
              <a:t>useful for designing prevention strategies</a:t>
            </a:r>
            <a:r>
              <a:rPr lang="en-US" sz="1400" b="0" i="0" dirty="0">
                <a:solidFill>
                  <a:schemeClr val="bg1"/>
                </a:solidFill>
                <a:effectLst/>
                <a:latin typeface="Nunito" pitchFamily="2" charset="77"/>
              </a:rPr>
              <a:t>. This approach, which uses these data and findings, is known as an evidence-based approach to program planning. 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0D320E7-22BD-AFEC-CB06-E8EE6488AA69}"/>
              </a:ext>
            </a:extLst>
          </p:cNvPr>
          <p:cNvSpPr/>
          <p:nvPr/>
        </p:nvSpPr>
        <p:spPr>
          <a:xfrm>
            <a:off x="8347017" y="2216426"/>
            <a:ext cx="2079131" cy="455212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0" i="0" dirty="0">
                <a:solidFill>
                  <a:schemeClr val="bg1"/>
                </a:solidFill>
                <a:effectLst/>
                <a:latin typeface="Nunito" pitchFamily="2" charset="77"/>
              </a:rPr>
              <a:t>The strategies shown to be effective in step three are then implemented and adopted more broadly. Communities are encouraged to </a:t>
            </a:r>
            <a:r>
              <a:rPr lang="en-US" sz="1400" b="1" i="0" dirty="0">
                <a:solidFill>
                  <a:schemeClr val="bg1"/>
                </a:solidFill>
                <a:effectLst/>
                <a:latin typeface="Nunito" pitchFamily="2" charset="77"/>
              </a:rPr>
              <a:t>implement strategies based on the best available evidence and to continuously assess whether the strategy fits </a:t>
            </a:r>
            <a:r>
              <a:rPr lang="en-US" sz="1400" b="0" i="0" dirty="0">
                <a:solidFill>
                  <a:schemeClr val="bg1"/>
                </a:solidFill>
                <a:effectLst/>
                <a:latin typeface="Nunito" pitchFamily="2" charset="77"/>
              </a:rPr>
              <a:t>the community context and achieves its goal of preventing violence. 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DBFEF0-3C35-45D8-A701-85691D487F3A}"/>
              </a:ext>
            </a:extLst>
          </p:cNvPr>
          <p:cNvSpPr txBox="1"/>
          <p:nvPr/>
        </p:nvSpPr>
        <p:spPr>
          <a:xfrm>
            <a:off x="993911" y="3247919"/>
            <a:ext cx="155050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i="0" dirty="0">
                <a:solidFill>
                  <a:srgbClr val="C00000"/>
                </a:solidFill>
                <a:effectLst/>
                <a:latin typeface="Poppins" pitchFamily="2" charset="77"/>
              </a:rPr>
              <a:t>Step 1: Define </a:t>
            </a:r>
            <a:r>
              <a:rPr lang="en-US" sz="1400" b="1" dirty="0">
                <a:solidFill>
                  <a:srgbClr val="C00000"/>
                </a:solidFill>
                <a:latin typeface="Poppins" pitchFamily="2" charset="77"/>
              </a:rPr>
              <a:t>the Problem</a:t>
            </a:r>
            <a:endParaRPr lang="en-US" sz="1400" b="1" i="0" dirty="0">
              <a:solidFill>
                <a:srgbClr val="C00000"/>
              </a:solidFill>
              <a:effectLst/>
              <a:latin typeface="Poppins" pitchFamily="2" charset="7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034AD63-A035-B459-CFC1-6BD4F2C366E1}"/>
              </a:ext>
            </a:extLst>
          </p:cNvPr>
          <p:cNvSpPr txBox="1"/>
          <p:nvPr/>
        </p:nvSpPr>
        <p:spPr>
          <a:xfrm>
            <a:off x="3214224" y="2651574"/>
            <a:ext cx="22473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i="0" dirty="0">
                <a:solidFill>
                  <a:srgbClr val="C00000"/>
                </a:solidFill>
                <a:effectLst/>
                <a:latin typeface="Poppins" pitchFamily="2" charset="77"/>
              </a:rPr>
              <a:t>Step 2: Identify Risk and Protective Factors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8D10E63-29B8-ACD9-DDFF-7BF5002111FD}"/>
              </a:ext>
            </a:extLst>
          </p:cNvPr>
          <p:cNvSpPr txBox="1"/>
          <p:nvPr/>
        </p:nvSpPr>
        <p:spPr>
          <a:xfrm>
            <a:off x="8189377" y="1576853"/>
            <a:ext cx="23944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i="0" dirty="0">
                <a:solidFill>
                  <a:srgbClr val="C00000"/>
                </a:solidFill>
                <a:effectLst/>
                <a:latin typeface="Poppins" pitchFamily="2" charset="77"/>
              </a:rPr>
              <a:t>Step 4: Assure Widespread Adoption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5AF7C26-98B0-7B44-7954-6664A23BA456}"/>
              </a:ext>
            </a:extLst>
          </p:cNvPr>
          <p:cNvSpPr txBox="1"/>
          <p:nvPr/>
        </p:nvSpPr>
        <p:spPr>
          <a:xfrm>
            <a:off x="5575853" y="1932788"/>
            <a:ext cx="25751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i="0" dirty="0">
                <a:solidFill>
                  <a:srgbClr val="C00000"/>
                </a:solidFill>
                <a:effectLst/>
                <a:latin typeface="Poppins" pitchFamily="2" charset="77"/>
              </a:rPr>
              <a:t>Step 3: Develop and Test Prevention Strategies</a:t>
            </a:r>
          </a:p>
        </p:txBody>
      </p:sp>
    </p:spTree>
    <p:extLst>
      <p:ext uri="{BB962C8B-B14F-4D97-AF65-F5344CB8AC3E}">
        <p14:creationId xmlns:p14="http://schemas.microsoft.com/office/powerpoint/2010/main" val="2958817260"/>
      </p:ext>
    </p:extLst>
  </p:cSld>
  <p:clrMapOvr>
    <a:masterClrMapping/>
  </p:clrMapOvr>
</p:sld>
</file>

<file path=ppt/theme/theme1.xml><?xml version="1.0" encoding="utf-8"?>
<a:theme xmlns:a="http://schemas.openxmlformats.org/drawingml/2006/main" name="Chapin Hall PPT Template 3">
  <a:themeElements>
    <a:clrScheme name="Chapin Hal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00000"/>
      </a:accent1>
      <a:accent2>
        <a:srgbClr val="213368"/>
      </a:accent2>
      <a:accent3>
        <a:srgbClr val="2A5CAA"/>
      </a:accent3>
      <a:accent4>
        <a:srgbClr val="009CDE"/>
      </a:accent4>
      <a:accent5>
        <a:srgbClr val="767676"/>
      </a:accent5>
      <a:accent6>
        <a:srgbClr val="D6D6CE"/>
      </a:accent6>
      <a:hlink>
        <a:srgbClr val="0563C1"/>
      </a:hlink>
      <a:folHlink>
        <a:srgbClr val="954F72"/>
      </a:folHlink>
    </a:clrScheme>
    <a:fontScheme name="Custom 2">
      <a:majorFont>
        <a:latin typeface="Avenir Next LT Pro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apin Hall PPT Template 3" id="{DC60EEDA-734E-4936-8962-66459E1929CC}" vid="{9A37DC41-5D12-4F8A-9C31-FAC03F949D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b4695-cde7-4543-afee-2e0708af0f64">
      <Terms xmlns="http://schemas.microsoft.com/office/infopath/2007/PartnerControls"/>
    </lcf76f155ced4ddcb4097134ff3c332f>
    <TaxCatchAll xmlns="a506d761-84e5-486e-b7c3-9c0d5b6f4bd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D587C0D0002B4D9A4C0C4EAF3240B1" ma:contentTypeVersion="17" ma:contentTypeDescription="Create a new document." ma:contentTypeScope="" ma:versionID="b5a0cfd8fbe5dc22ed345d843ce14932">
  <xsd:schema xmlns:xsd="http://www.w3.org/2001/XMLSchema" xmlns:xs="http://www.w3.org/2001/XMLSchema" xmlns:p="http://schemas.microsoft.com/office/2006/metadata/properties" xmlns:ns2="c7bb4695-cde7-4543-afee-2e0708af0f64" xmlns:ns3="a506d761-84e5-486e-b7c3-9c0d5b6f4bda" targetNamespace="http://schemas.microsoft.com/office/2006/metadata/properties" ma:root="true" ma:fieldsID="9c67817161eb22ac339592ef48cb5b0b" ns2:_="" ns3:_="">
    <xsd:import namespace="c7bb4695-cde7-4543-afee-2e0708af0f64"/>
    <xsd:import namespace="a506d761-84e5-486e-b7c3-9c0d5b6f4b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b4695-cde7-4543-afee-2e0708af0f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7dada7c3-aacb-455f-bd03-6005df5ea7e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06d761-84e5-486e-b7c3-9c0d5b6f4bd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2e44cf86-e9f1-4e57-aa19-ba338af9bf7e}" ma:internalName="TaxCatchAll" ma:showField="CatchAllData" ma:web="a506d761-84e5-486e-b7c3-9c0d5b6f4bd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C03D9D-0C12-41B4-80FA-0DFC1C4959B8}">
  <ds:schemaRefs>
    <ds:schemaRef ds:uri="http://purl.org/dc/dcmitype/"/>
    <ds:schemaRef ds:uri="c7bb4695-cde7-4543-afee-2e0708af0f64"/>
    <ds:schemaRef ds:uri="http://www.w3.org/XML/1998/namespace"/>
    <ds:schemaRef ds:uri="http://purl.org/dc/elements/1.1/"/>
    <ds:schemaRef ds:uri="a506d761-84e5-486e-b7c3-9c0d5b6f4bda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96DA98F-414A-4246-9F24-6F0843B40D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bb4695-cde7-4543-afee-2e0708af0f64"/>
    <ds:schemaRef ds:uri="a506d761-84e5-486e-b7c3-9c0d5b6f4b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5EDA-3DAD-469E-ADCB-C0398F8FB25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10191</TotalTime>
  <Words>2485</Words>
  <Application>Microsoft Office PowerPoint</Application>
  <PresentationFormat>Widescreen</PresentationFormat>
  <Paragraphs>235</Paragraphs>
  <Slides>33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6" baseType="lpstr">
      <vt:lpstr>Arial</vt:lpstr>
      <vt:lpstr>Arial,Sans-Serif</vt:lpstr>
      <vt:lpstr>Avenir Next LT Pro</vt:lpstr>
      <vt:lpstr>Avenir Next LT Pro Demi</vt:lpstr>
      <vt:lpstr>Calibri</vt:lpstr>
      <vt:lpstr>Garamond</vt:lpstr>
      <vt:lpstr>Gotham Light</vt:lpstr>
      <vt:lpstr>Nunito</vt:lpstr>
      <vt:lpstr>Poppins</vt:lpstr>
      <vt:lpstr>Segoe UI</vt:lpstr>
      <vt:lpstr>Times New Roman</vt:lpstr>
      <vt:lpstr>Wingdings</vt:lpstr>
      <vt:lpstr>Chapin Hall PPT Template 3</vt:lpstr>
      <vt:lpstr>Economic &amp; Concrete Supports, Family Well-being, and Reducing Risk for Child Welfare Involvement</vt:lpstr>
      <vt:lpstr>CHAPIN HALL TRANSLATES RESEARCH INTO POLICY AND PRACTICE CHANGE</vt:lpstr>
      <vt:lpstr>Evidence-based  Policy-Making to Build  a Well-Being System: Making it ACTIONABLE</vt:lpstr>
      <vt:lpstr>          nearly 85%  of families investigated by  child protective services have incomes below 200% of the federal poverty line  ($49,720 for a family of 3 in 2023)  </vt:lpstr>
      <vt:lpstr>          60%+  of substantiated CPS responses nationally involve neglect only   …and provision of  economic &amp; concrete supports is associated with decreased risk for both neglect and physical abuse </vt:lpstr>
      <vt:lpstr>Context Matters:  Impact of Historical &amp; Contemporary Policy Choices </vt:lpstr>
      <vt:lpstr>Context &amp; Economic Factors Matter</vt:lpstr>
      <vt:lpstr>Material Hardship Increases Risk for Child Welfare Involvement: Both Neglect &amp; Abuse</vt:lpstr>
      <vt:lpstr>The Intersection of Family Economic Insecurity &amp; Child Welfare Involvement</vt:lpstr>
      <vt:lpstr>Multiple Material &amp; Economic Hardships Can Overload Families </vt:lpstr>
      <vt:lpstr> Evidence:  Relationship between Economic &amp; Concrete Supports  and Child Welfare Involvement </vt:lpstr>
      <vt:lpstr>Decreased Access to Economic &amp; Concrete Supports Is Associated with Increased Child Welfare Involvement</vt:lpstr>
      <vt:lpstr>PowerPoint Presentation</vt:lpstr>
      <vt:lpstr>Lack of Access to Child Care</vt:lpstr>
      <vt:lpstr>Reduced Employment</vt:lpstr>
      <vt:lpstr>Evidence of Causal Effect of Income on Risk for Child Welfare Involvement </vt:lpstr>
      <vt:lpstr>Macro-Economic &amp; Employment Supports</vt:lpstr>
      <vt:lpstr>Earned Income Tax Credit (EITC)</vt:lpstr>
      <vt:lpstr>Minimum Wage</vt:lpstr>
      <vt:lpstr>Paid Family Leave (PFL)</vt:lpstr>
      <vt:lpstr>Concrete Supports: Home Visiting &amp; Child Care</vt:lpstr>
      <vt:lpstr>Universal Home Visiting with Economic &amp; Concrete Supports</vt:lpstr>
      <vt:lpstr>Child Care Subsidies</vt:lpstr>
      <vt:lpstr>High-Quality Child Care</vt:lpstr>
      <vt:lpstr>Concrete Supports: Health</vt:lpstr>
      <vt:lpstr>Medicaid Expansion</vt:lpstr>
      <vt:lpstr>Concrete Supports: Housing</vt:lpstr>
      <vt:lpstr>Supportive Housing</vt:lpstr>
      <vt:lpstr>Permanent Housing Subsidies  </vt:lpstr>
      <vt:lpstr>Annual Costs of Child Maltreatment in the U.S.</vt:lpstr>
      <vt:lpstr>Economic and Concrete Supports (ECS): An Overview</vt:lpstr>
      <vt:lpstr>Sources of Evidence</vt:lpstr>
      <vt:lpstr>CDC: Public Health Approach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POVERTY ALLEVIATION AND ACS</dc:title>
  <dc:creator>Heller, Sophia (ACS)</dc:creator>
  <cp:lastModifiedBy>January Contreras</cp:lastModifiedBy>
  <cp:revision>10</cp:revision>
  <cp:lastPrinted>2024-11-14T13:16:13Z</cp:lastPrinted>
  <dcterms:created xsi:type="dcterms:W3CDTF">2023-07-11T18:16:18Z</dcterms:created>
  <dcterms:modified xsi:type="dcterms:W3CDTF">2024-11-22T18:24:22Z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0x01010078D587C0D0002B4D9A4C0C4EAF3240B1</vt:lpwstr>
  </property>
  <property fmtid="{D5CDD505-2E9C-101B-9397-08002B2CF9AE}" pid="3" name="MediaServiceImageTags">
    <vt:lpwstr/>
  </property>
</Properties>
</file>